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67E9A7-C884-42A4-8B22-91F5EB2EA2F1}"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544044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67E9A7-C884-42A4-8B22-91F5EB2EA2F1}"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2282574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67E9A7-C884-42A4-8B22-91F5EB2EA2F1}"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855742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67E9A7-C884-42A4-8B22-91F5EB2EA2F1}"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1013231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67E9A7-C884-42A4-8B22-91F5EB2EA2F1}" type="datetimeFigureOut">
              <a:rPr lang="en-GB" smtClean="0"/>
              <a:t>17/11/2014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3003904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67E9A7-C884-42A4-8B22-91F5EB2EA2F1}" type="datetimeFigureOut">
              <a:rPr lang="en-GB" smtClean="0"/>
              <a:t>17/11/2014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54698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67E9A7-C884-42A4-8B22-91F5EB2EA2F1}" type="datetimeFigureOut">
              <a:rPr lang="en-GB" smtClean="0"/>
              <a:t>17/11/2014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83975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67E9A7-C884-42A4-8B22-91F5EB2EA2F1}" type="datetimeFigureOut">
              <a:rPr lang="en-GB" smtClean="0"/>
              <a:t>17/11/2014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1594554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7E9A7-C884-42A4-8B22-91F5EB2EA2F1}" type="datetimeFigureOut">
              <a:rPr lang="en-GB" smtClean="0"/>
              <a:t>17/11/2014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394129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67E9A7-C884-42A4-8B22-91F5EB2EA2F1}" type="datetimeFigureOut">
              <a:rPr lang="en-GB" smtClean="0"/>
              <a:t>17/11/2014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756198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67E9A7-C884-42A4-8B22-91F5EB2EA2F1}" type="datetimeFigureOut">
              <a:rPr lang="en-GB" smtClean="0"/>
              <a:t>17/11/2014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DB6510-9E5A-4E9F-A8EE-C956C8FCB23D}" type="slidenum">
              <a:rPr lang="en-GB" smtClean="0"/>
              <a:t>‹#›</a:t>
            </a:fld>
            <a:endParaRPr lang="en-GB"/>
          </a:p>
        </p:txBody>
      </p:sp>
    </p:spTree>
    <p:extLst>
      <p:ext uri="{BB962C8B-B14F-4D97-AF65-F5344CB8AC3E}">
        <p14:creationId xmlns:p14="http://schemas.microsoft.com/office/powerpoint/2010/main" val="15352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7E9A7-C884-42A4-8B22-91F5EB2EA2F1}" type="datetimeFigureOut">
              <a:rPr lang="en-GB" smtClean="0"/>
              <a:t>17/11/2014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DB6510-9E5A-4E9F-A8EE-C956C8FCB23D}" type="slidenum">
              <a:rPr lang="en-GB" smtClean="0"/>
              <a:t>‹#›</a:t>
            </a:fld>
            <a:endParaRPr lang="en-GB"/>
          </a:p>
        </p:txBody>
      </p:sp>
    </p:spTree>
    <p:extLst>
      <p:ext uri="{BB962C8B-B14F-4D97-AF65-F5344CB8AC3E}">
        <p14:creationId xmlns:p14="http://schemas.microsoft.com/office/powerpoint/2010/main" val="3095063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UKATA EMERGENCY PROCEDURES</a:t>
            </a:r>
            <a:endParaRPr lang="en-GB" b="1" dirty="0"/>
          </a:p>
        </p:txBody>
      </p:sp>
      <p:sp>
        <p:nvSpPr>
          <p:cNvPr id="3" name="Subtitle 2"/>
          <p:cNvSpPr>
            <a:spLocks noGrp="1"/>
          </p:cNvSpPr>
          <p:nvPr>
            <p:ph type="subTitle" idx="1"/>
          </p:nvPr>
        </p:nvSpPr>
        <p:spPr>
          <a:xfrm>
            <a:off x="1371600" y="3886200"/>
            <a:ext cx="6400800" cy="2711152"/>
          </a:xfrm>
        </p:spPr>
        <p:txBody>
          <a:bodyPr>
            <a:normAutofit fontScale="55000" lnSpcReduction="20000"/>
          </a:bodyPr>
          <a:lstStyle/>
          <a:p>
            <a:r>
              <a:rPr lang="en-GB" dirty="0" smtClean="0">
                <a:solidFill>
                  <a:schemeClr val="tx1"/>
                </a:solidFill>
              </a:rPr>
              <a:t>These slides are designed to assist UKATA members in the delivery of Category A – Asbestos Awareness Training when dealing with emergency procedures. The emphasis is on identifying asbestos in the first instance, thus avoiding the need for an emergency situation. However, should one arise the following can be adopted. </a:t>
            </a:r>
          </a:p>
          <a:p>
            <a:r>
              <a:rPr lang="en-GB" i="1" dirty="0" smtClean="0">
                <a:solidFill>
                  <a:schemeClr val="tx1"/>
                </a:solidFill>
              </a:rPr>
              <a:t>The slides are provided as assistance and advice only and training providers should adapt and amend as necessary as every situation will present its own procedures that will be need to be followed. These procedures are by no way exhaustive and UKATA cannot and will not accept any liability arising  from an emergency occurring.</a:t>
            </a:r>
            <a:endParaRPr lang="en-GB" i="1"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2331" y="476672"/>
            <a:ext cx="2335213"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8884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828" y="260648"/>
            <a:ext cx="8603652" cy="720080"/>
          </a:xfrm>
        </p:spPr>
        <p:txBody>
          <a:bodyPr>
            <a:normAutofit fontScale="90000"/>
          </a:bodyPr>
          <a:lstStyle/>
          <a:p>
            <a:r>
              <a:rPr lang="en-GB" dirty="0" smtClean="0"/>
              <a:t>PRE-WORK ASSESSMENT</a:t>
            </a:r>
            <a:endParaRPr lang="en-GB" dirty="0"/>
          </a:p>
        </p:txBody>
      </p:sp>
      <p:sp>
        <p:nvSpPr>
          <p:cNvPr id="23" name="Rectangle 22"/>
          <p:cNvSpPr>
            <a:spLocks noChangeArrowheads="1"/>
          </p:cNvSpPr>
          <p:nvPr/>
        </p:nvSpPr>
        <p:spPr bwMode="auto">
          <a:xfrm>
            <a:off x="6141251" y="4616784"/>
            <a:ext cx="1958340" cy="1180465"/>
          </a:xfrm>
          <a:prstGeom prst="rect">
            <a:avLst/>
          </a:prstGeom>
          <a:solidFill>
            <a:schemeClr val="bg1"/>
          </a:solidFill>
          <a:ln w="38100" cap="rnd" cmpd="dbl">
            <a:solidFill>
              <a:srgbClr val="000000"/>
            </a:solidFill>
            <a:bevel/>
            <a:headEnd/>
            <a:tailEnd/>
          </a:ln>
        </p:spPr>
        <p:txBody>
          <a:bodyPr rot="0" vert="horz" wrap="square" lIns="91440" tIns="45720" rIns="91440" bIns="45720" anchor="t" anchorCtr="0" upright="1">
            <a:noAutofit/>
          </a:bodyPr>
          <a:lstStyle/>
          <a:p>
            <a:pPr algn="ctr">
              <a:spcAft>
                <a:spcPts val="0"/>
              </a:spcAft>
            </a:pPr>
            <a:r>
              <a:rPr lang="en-GB" b="1" dirty="0">
                <a:effectLst/>
                <a:latin typeface="Calibri" panose="020F0502020204030204" pitchFamily="34" charset="0"/>
                <a:ea typeface="Times New Roman"/>
                <a:cs typeface="Times New Roman"/>
              </a:rPr>
              <a:t>STOP WORK &amp; REFER TO </a:t>
            </a:r>
            <a:r>
              <a:rPr lang="en-GB" b="1" dirty="0" smtClean="0">
                <a:effectLst/>
                <a:latin typeface="Calibri" panose="020F0502020204030204" pitchFamily="34" charset="0"/>
                <a:ea typeface="Times New Roman"/>
                <a:cs typeface="Times New Roman"/>
              </a:rPr>
              <a:t>CLIENT/ </a:t>
            </a:r>
            <a:r>
              <a:rPr lang="en-GB" b="1" dirty="0" smtClean="0">
                <a:effectLst/>
                <a:latin typeface="Calibri" panose="020F0502020204030204" pitchFamily="34" charset="0"/>
                <a:ea typeface="Times New Roman"/>
                <a:cs typeface="Times New Roman"/>
              </a:rPr>
              <a:t>EMPLOYER</a:t>
            </a:r>
            <a:endParaRPr lang="en-GB" sz="800" b="1" dirty="0">
              <a:effectLst/>
              <a:latin typeface="Calibri" panose="020F0502020204030204" pitchFamily="34" charset="0"/>
              <a:ea typeface="Times New Roman"/>
              <a:cs typeface="Times New Roman"/>
            </a:endParaRPr>
          </a:p>
        </p:txBody>
      </p:sp>
      <p:sp>
        <p:nvSpPr>
          <p:cNvPr id="24" name="Rectangle 23"/>
          <p:cNvSpPr>
            <a:spLocks noChangeArrowheads="1"/>
          </p:cNvSpPr>
          <p:nvPr/>
        </p:nvSpPr>
        <p:spPr bwMode="auto">
          <a:xfrm>
            <a:off x="3543200" y="4461852"/>
            <a:ext cx="1611877" cy="1377950"/>
          </a:xfrm>
          <a:prstGeom prst="rect">
            <a:avLst/>
          </a:prstGeom>
          <a:solidFill>
            <a:srgbClr val="FFFFFF"/>
          </a:solidFill>
          <a:ln w="38100" cap="rnd" cmpd="dbl">
            <a:solidFill>
              <a:srgbClr val="000000"/>
            </a:solidFill>
            <a:bevel/>
            <a:headEnd/>
            <a:tailEnd/>
          </a:ln>
        </p:spPr>
        <p:txBody>
          <a:bodyPr rot="0" vert="horz" wrap="square" lIns="91440" tIns="45720" rIns="91440" bIns="45720" anchor="t" anchorCtr="0" upright="1">
            <a:noAutofit/>
          </a:bodyPr>
          <a:lstStyle/>
          <a:p>
            <a:pPr algn="ctr">
              <a:spcAft>
                <a:spcPts val="0"/>
              </a:spcAft>
            </a:pPr>
            <a:r>
              <a:rPr lang="en-GB" sz="1200" b="1" dirty="0">
                <a:effectLst/>
                <a:latin typeface="Calibri" panose="020F0502020204030204" pitchFamily="34" charset="0"/>
                <a:ea typeface="Times New Roman"/>
                <a:cs typeface="Times New Roman"/>
              </a:rPr>
              <a:t>CONFIRM YOUR DECISIONS WITH THE CLIENT </a:t>
            </a:r>
            <a:r>
              <a:rPr lang="en-GB" sz="1200" b="1" dirty="0" smtClean="0">
                <a:effectLst/>
                <a:latin typeface="Calibri" panose="020F0502020204030204" pitchFamily="34" charset="0"/>
                <a:ea typeface="Times New Roman"/>
                <a:cs typeface="Times New Roman"/>
              </a:rPr>
              <a:t>/ EMPLOYER BEFORE </a:t>
            </a:r>
            <a:r>
              <a:rPr lang="en-GB" sz="1200" b="1" dirty="0">
                <a:effectLst/>
                <a:latin typeface="Calibri" panose="020F0502020204030204" pitchFamily="34" charset="0"/>
                <a:ea typeface="Times New Roman"/>
                <a:cs typeface="Times New Roman"/>
              </a:rPr>
              <a:t>STARTING WORK</a:t>
            </a:r>
            <a:endParaRPr lang="en-GB" sz="1200" dirty="0">
              <a:effectLst/>
              <a:latin typeface="Calibri" panose="020F0502020204030204" pitchFamily="34" charset="0"/>
              <a:ea typeface="Times New Roman"/>
              <a:cs typeface="Times New Roman"/>
            </a:endParaRPr>
          </a:p>
        </p:txBody>
      </p:sp>
      <p:sp>
        <p:nvSpPr>
          <p:cNvPr id="25" name="Rectangle 24"/>
          <p:cNvSpPr>
            <a:spLocks noChangeArrowheads="1"/>
          </p:cNvSpPr>
          <p:nvPr/>
        </p:nvSpPr>
        <p:spPr bwMode="auto">
          <a:xfrm>
            <a:off x="1518136" y="6095227"/>
            <a:ext cx="6125845" cy="557118"/>
          </a:xfrm>
          <a:prstGeom prst="rect">
            <a:avLst/>
          </a:prstGeom>
          <a:noFill/>
          <a:ln w="38100">
            <a:noFill/>
            <a:miter lim="800000"/>
            <a:headEnd/>
            <a:tailEnd/>
          </a:ln>
        </p:spPr>
        <p:txBody>
          <a:bodyPr rot="0" vert="horz" wrap="square" lIns="91440" tIns="45720" rIns="91440" bIns="45720" anchor="t" anchorCtr="0" upright="1">
            <a:noAutofit/>
          </a:bodyPr>
          <a:lstStyle/>
          <a:p>
            <a:pPr algn="ctr">
              <a:spcAft>
                <a:spcPts val="0"/>
              </a:spcAft>
            </a:pPr>
            <a:r>
              <a:rPr lang="en-GB" sz="1600" b="1" dirty="0">
                <a:effectLst/>
                <a:latin typeface="Calibri" panose="020F0502020204030204" pitchFamily="34" charset="0"/>
                <a:ea typeface="Times New Roman"/>
                <a:cs typeface="Times New Roman"/>
              </a:rPr>
              <a:t>If </a:t>
            </a:r>
            <a:r>
              <a:rPr lang="en-GB" sz="1600" b="1" dirty="0" smtClean="0">
                <a:effectLst/>
                <a:latin typeface="Calibri" panose="020F0502020204030204" pitchFamily="34" charset="0"/>
                <a:ea typeface="Times New Roman"/>
                <a:cs typeface="Times New Roman"/>
              </a:rPr>
              <a:t>you </a:t>
            </a:r>
            <a:r>
              <a:rPr lang="en-GB" sz="1600" b="1" dirty="0">
                <a:effectLst/>
                <a:latin typeface="Calibri" panose="020F0502020204030204" pitchFamily="34" charset="0"/>
                <a:ea typeface="Times New Roman"/>
                <a:cs typeface="Times New Roman"/>
              </a:rPr>
              <a:t>suspect </a:t>
            </a:r>
            <a:r>
              <a:rPr lang="en-GB" sz="1600" b="1" dirty="0" smtClean="0">
                <a:effectLst/>
                <a:latin typeface="Calibri" panose="020F0502020204030204" pitchFamily="34" charset="0"/>
                <a:ea typeface="Times New Roman"/>
                <a:cs typeface="Times New Roman"/>
              </a:rPr>
              <a:t>any asbestos </a:t>
            </a:r>
            <a:r>
              <a:rPr lang="en-GB" sz="1600" b="1" dirty="0">
                <a:effectLst/>
                <a:latin typeface="Calibri" panose="020F0502020204030204" pitchFamily="34" charset="0"/>
                <a:ea typeface="Times New Roman"/>
                <a:cs typeface="Times New Roman"/>
              </a:rPr>
              <a:t>during your work avoid it or stop immediately and refer to your employer or client</a:t>
            </a:r>
            <a:endParaRPr lang="en-GB" sz="1100" dirty="0">
              <a:effectLst/>
              <a:latin typeface="Calibri" panose="020F0502020204030204" pitchFamily="34" charset="0"/>
              <a:ea typeface="Times New Roman"/>
              <a:cs typeface="Times New Roman"/>
            </a:endParaRPr>
          </a:p>
        </p:txBody>
      </p:sp>
      <p:sp>
        <p:nvSpPr>
          <p:cNvPr id="26" name="Rectangle 25"/>
          <p:cNvSpPr>
            <a:spLocks noChangeArrowheads="1"/>
          </p:cNvSpPr>
          <p:nvPr/>
        </p:nvSpPr>
        <p:spPr bwMode="auto">
          <a:xfrm>
            <a:off x="3543200" y="2721290"/>
            <a:ext cx="1611878" cy="1499798"/>
          </a:xfrm>
          <a:prstGeom prst="rect">
            <a:avLst/>
          </a:prstGeom>
          <a:solidFill>
            <a:schemeClr val="bg1"/>
          </a:solidFill>
          <a:ln w="38100" cap="rnd" cmpd="dbl">
            <a:solidFill>
              <a:srgbClr val="000000"/>
            </a:solidFill>
            <a:bevel/>
            <a:headEnd/>
            <a:tailEnd/>
          </a:ln>
        </p:spPr>
        <p:txBody>
          <a:bodyPr rot="0" vert="horz" wrap="square" lIns="91440" tIns="45720" rIns="91440" bIns="45720" anchor="t" anchorCtr="0" upright="1">
            <a:noAutofit/>
          </a:bodyPr>
          <a:lstStyle/>
          <a:p>
            <a:pPr algn="ctr">
              <a:spcAft>
                <a:spcPts val="0"/>
              </a:spcAft>
            </a:pPr>
            <a:r>
              <a:rPr lang="en-GB" sz="1200" b="1" dirty="0">
                <a:effectLst/>
                <a:latin typeface="Calibri" panose="020F0502020204030204" pitchFamily="34" charset="0"/>
                <a:ea typeface="Times New Roman"/>
                <a:cs typeface="Times New Roman"/>
              </a:rPr>
              <a:t>An inspection of the work area must be carried out before beginning work with findings confirmed in writing. Liaise with Client</a:t>
            </a:r>
            <a:endParaRPr lang="en-GB" sz="1000" dirty="0">
              <a:effectLst/>
              <a:latin typeface="Calibri" panose="020F0502020204030204" pitchFamily="34" charset="0"/>
              <a:ea typeface="Times New Roman"/>
              <a:cs typeface="Times New Roman"/>
            </a:endParaRPr>
          </a:p>
        </p:txBody>
      </p:sp>
      <p:sp>
        <p:nvSpPr>
          <p:cNvPr id="27" name="Rectangle 26"/>
          <p:cNvSpPr>
            <a:spLocks noChangeArrowheads="1"/>
          </p:cNvSpPr>
          <p:nvPr/>
        </p:nvSpPr>
        <p:spPr bwMode="auto">
          <a:xfrm>
            <a:off x="5413776" y="1336940"/>
            <a:ext cx="571500" cy="381635"/>
          </a:xfrm>
          <a:prstGeom prst="rect">
            <a:avLst/>
          </a:prstGeom>
          <a:noFill/>
          <a:ln w="38100">
            <a:noFill/>
            <a:miter lim="800000"/>
            <a:headEnd/>
            <a:tailEnd/>
          </a:ln>
        </p:spPr>
        <p:txBody>
          <a:bodyPr rot="0" vert="horz" wrap="square" lIns="91440" tIns="45720" rIns="91440" bIns="45720" anchor="t" anchorCtr="0" upright="1">
            <a:noAutofit/>
          </a:bodyPr>
          <a:lstStyle/>
          <a:p>
            <a:pPr algn="ctr">
              <a:spcAft>
                <a:spcPts val="0"/>
              </a:spcAft>
            </a:pPr>
            <a:r>
              <a:rPr lang="en-GB" sz="1200" b="1" i="1" dirty="0">
                <a:effectLst/>
                <a:latin typeface="Times New Roman"/>
                <a:ea typeface="Times New Roman"/>
                <a:cs typeface="Times New Roman"/>
              </a:rPr>
              <a:t>Yes</a:t>
            </a:r>
            <a:endParaRPr lang="en-GB" sz="1100" dirty="0">
              <a:effectLst/>
              <a:latin typeface="Arial"/>
              <a:ea typeface="Times New Roman"/>
              <a:cs typeface="Times New Roman"/>
            </a:endParaRPr>
          </a:p>
        </p:txBody>
      </p:sp>
      <p:sp>
        <p:nvSpPr>
          <p:cNvPr id="28" name="Rectangle 27"/>
          <p:cNvSpPr>
            <a:spLocks noChangeArrowheads="1"/>
          </p:cNvSpPr>
          <p:nvPr/>
        </p:nvSpPr>
        <p:spPr bwMode="auto">
          <a:xfrm>
            <a:off x="3808502" y="1921689"/>
            <a:ext cx="571500" cy="376555"/>
          </a:xfrm>
          <a:prstGeom prst="rect">
            <a:avLst/>
          </a:prstGeom>
          <a:noFill/>
          <a:ln w="38100">
            <a:noFill/>
            <a:miter lim="800000"/>
            <a:headEnd/>
            <a:tailEnd/>
          </a:ln>
        </p:spPr>
        <p:txBody>
          <a:bodyPr rot="0" vert="horz" wrap="square" lIns="91440" tIns="45720" rIns="91440" bIns="45720" anchor="t" anchorCtr="0" upright="1">
            <a:noAutofit/>
          </a:bodyPr>
          <a:lstStyle/>
          <a:p>
            <a:pPr algn="ctr">
              <a:spcAft>
                <a:spcPts val="0"/>
              </a:spcAft>
            </a:pPr>
            <a:r>
              <a:rPr lang="en-GB" sz="1200" b="1" i="1">
                <a:effectLst/>
                <a:latin typeface="Times New Roman"/>
                <a:ea typeface="Times New Roman"/>
                <a:cs typeface="Times New Roman"/>
              </a:rPr>
              <a:t>No</a:t>
            </a:r>
            <a:endParaRPr lang="en-GB" sz="1100">
              <a:effectLst/>
              <a:latin typeface="Arial"/>
              <a:ea typeface="Times New Roman"/>
              <a:cs typeface="Times New Roman"/>
            </a:endParaRPr>
          </a:p>
        </p:txBody>
      </p:sp>
      <p:sp>
        <p:nvSpPr>
          <p:cNvPr id="29" name="Rectangle 28"/>
          <p:cNvSpPr>
            <a:spLocks noChangeArrowheads="1"/>
          </p:cNvSpPr>
          <p:nvPr/>
        </p:nvSpPr>
        <p:spPr bwMode="auto">
          <a:xfrm>
            <a:off x="3923928" y="2304278"/>
            <a:ext cx="571500" cy="342900"/>
          </a:xfrm>
          <a:prstGeom prst="rect">
            <a:avLst/>
          </a:prstGeom>
          <a:noFill/>
          <a:ln w="38100">
            <a:noFill/>
            <a:miter lim="800000"/>
            <a:headEnd/>
            <a:tailEnd/>
          </a:ln>
        </p:spPr>
        <p:txBody>
          <a:bodyPr rot="0" vert="horz" wrap="square" lIns="91440" tIns="45720" rIns="91440" bIns="45720" anchor="t" anchorCtr="0" upright="1">
            <a:noAutofit/>
          </a:bodyPr>
          <a:lstStyle/>
          <a:p>
            <a:pPr algn="ctr">
              <a:spcAft>
                <a:spcPts val="0"/>
              </a:spcAft>
            </a:pPr>
            <a:r>
              <a:rPr lang="en-GB" sz="1200" b="1" i="1" dirty="0">
                <a:effectLst/>
                <a:latin typeface="Times New Roman"/>
                <a:ea typeface="Times New Roman"/>
                <a:cs typeface="Times New Roman"/>
              </a:rPr>
              <a:t>No</a:t>
            </a:r>
            <a:endParaRPr lang="en-GB" sz="1100" dirty="0">
              <a:effectLst/>
              <a:latin typeface="Arial"/>
              <a:ea typeface="Times New Roman"/>
              <a:cs typeface="Times New Roman"/>
            </a:endParaRPr>
          </a:p>
        </p:txBody>
      </p:sp>
      <p:sp>
        <p:nvSpPr>
          <p:cNvPr id="30" name="Rectangle 29"/>
          <p:cNvSpPr>
            <a:spLocks noChangeArrowheads="1"/>
          </p:cNvSpPr>
          <p:nvPr/>
        </p:nvSpPr>
        <p:spPr bwMode="auto">
          <a:xfrm>
            <a:off x="7066766" y="2310072"/>
            <a:ext cx="571500" cy="342900"/>
          </a:xfrm>
          <a:prstGeom prst="rect">
            <a:avLst/>
          </a:prstGeom>
          <a:noFill/>
          <a:ln w="38100">
            <a:noFill/>
            <a:miter lim="800000"/>
            <a:headEnd/>
            <a:tailEnd/>
          </a:ln>
        </p:spPr>
        <p:txBody>
          <a:bodyPr rot="0" vert="horz" wrap="square" lIns="91440" tIns="45720" rIns="91440" bIns="45720" anchor="t" anchorCtr="0" upright="1">
            <a:noAutofit/>
          </a:bodyPr>
          <a:lstStyle/>
          <a:p>
            <a:pPr algn="ctr">
              <a:spcAft>
                <a:spcPts val="0"/>
              </a:spcAft>
            </a:pPr>
            <a:r>
              <a:rPr lang="en-GB" sz="1200" b="1" i="1" dirty="0">
                <a:effectLst/>
                <a:latin typeface="Times New Roman"/>
                <a:ea typeface="Times New Roman"/>
                <a:cs typeface="Times New Roman"/>
              </a:rPr>
              <a:t>Yes</a:t>
            </a:r>
            <a:endParaRPr lang="en-GB" sz="1100" dirty="0">
              <a:effectLst/>
              <a:latin typeface="Arial"/>
              <a:ea typeface="Times New Roman"/>
              <a:cs typeface="Times New Roman"/>
            </a:endParaRPr>
          </a:p>
        </p:txBody>
      </p:sp>
      <p:sp>
        <p:nvSpPr>
          <p:cNvPr id="31" name="Rectangle 30"/>
          <p:cNvSpPr>
            <a:spLocks noChangeArrowheads="1"/>
          </p:cNvSpPr>
          <p:nvPr/>
        </p:nvSpPr>
        <p:spPr bwMode="auto">
          <a:xfrm>
            <a:off x="7352516" y="4225578"/>
            <a:ext cx="571500" cy="342900"/>
          </a:xfrm>
          <a:prstGeom prst="rect">
            <a:avLst/>
          </a:prstGeom>
          <a:noFill/>
          <a:ln w="38100">
            <a:noFill/>
            <a:miter lim="800000"/>
            <a:headEnd/>
            <a:tailEnd/>
          </a:ln>
        </p:spPr>
        <p:txBody>
          <a:bodyPr rot="0" vert="horz" wrap="square" lIns="91440" tIns="45720" rIns="91440" bIns="45720" anchor="t" anchorCtr="0" upright="1">
            <a:noAutofit/>
          </a:bodyPr>
          <a:lstStyle/>
          <a:p>
            <a:pPr algn="ctr">
              <a:spcAft>
                <a:spcPts val="0"/>
              </a:spcAft>
            </a:pPr>
            <a:r>
              <a:rPr lang="en-GB" sz="1200" b="1" i="1" dirty="0">
                <a:effectLst/>
                <a:latin typeface="Times New Roman"/>
                <a:ea typeface="Times New Roman"/>
                <a:cs typeface="Times New Roman"/>
              </a:rPr>
              <a:t>Yes</a:t>
            </a:r>
            <a:endParaRPr lang="en-GB" sz="1100" dirty="0">
              <a:effectLst/>
              <a:latin typeface="Arial"/>
              <a:ea typeface="Times New Roman"/>
              <a:cs typeface="Times New Roman"/>
            </a:endParaRPr>
          </a:p>
        </p:txBody>
      </p:sp>
      <p:sp>
        <p:nvSpPr>
          <p:cNvPr id="32" name="Rectangle 31"/>
          <p:cNvSpPr>
            <a:spLocks noChangeArrowheads="1"/>
          </p:cNvSpPr>
          <p:nvPr/>
        </p:nvSpPr>
        <p:spPr bwMode="auto">
          <a:xfrm>
            <a:off x="3558419" y="1171886"/>
            <a:ext cx="1596658" cy="1058280"/>
          </a:xfrm>
          <a:prstGeom prst="rect">
            <a:avLst/>
          </a:prstGeom>
          <a:solidFill>
            <a:schemeClr val="bg1"/>
          </a:solidFill>
          <a:ln w="38100" cap="rnd" cmpd="dbl">
            <a:solidFill>
              <a:srgbClr val="000000"/>
            </a:solidFill>
            <a:bevel/>
            <a:headEnd/>
            <a:tailEnd/>
          </a:ln>
        </p:spPr>
        <p:txBody>
          <a:bodyPr rot="0" vert="horz" wrap="square" lIns="91440" tIns="45720" rIns="91440" bIns="45720" anchor="t" anchorCtr="0" upright="1">
            <a:noAutofit/>
          </a:bodyPr>
          <a:lstStyle/>
          <a:p>
            <a:pPr algn="ctr">
              <a:spcAft>
                <a:spcPts val="0"/>
              </a:spcAft>
            </a:pPr>
            <a:r>
              <a:rPr lang="en-GB" sz="1200" b="1" dirty="0">
                <a:effectLst/>
                <a:latin typeface="Calibri" panose="020F0502020204030204" pitchFamily="34" charset="0"/>
                <a:ea typeface="Times New Roman"/>
                <a:cs typeface="Times New Roman"/>
              </a:rPr>
              <a:t>Is the asbestos register </a:t>
            </a:r>
            <a:endParaRPr lang="en-GB" sz="1200" b="1" dirty="0" smtClean="0">
              <a:effectLst/>
              <a:latin typeface="Calibri" panose="020F0502020204030204" pitchFamily="34" charset="0"/>
              <a:ea typeface="Times New Roman"/>
              <a:cs typeface="Times New Roman"/>
            </a:endParaRPr>
          </a:p>
          <a:p>
            <a:pPr algn="ctr">
              <a:spcAft>
                <a:spcPts val="0"/>
              </a:spcAft>
            </a:pPr>
            <a:r>
              <a:rPr lang="en-GB" sz="1200" b="1" dirty="0" smtClean="0">
                <a:effectLst/>
                <a:latin typeface="Calibri" panose="020F0502020204030204" pitchFamily="34" charset="0"/>
                <a:ea typeface="Times New Roman"/>
                <a:cs typeface="Times New Roman"/>
              </a:rPr>
              <a:t>available </a:t>
            </a:r>
            <a:r>
              <a:rPr lang="en-GB" sz="1200" b="1" dirty="0">
                <a:effectLst/>
                <a:latin typeface="Calibri" panose="020F0502020204030204" pitchFamily="34" charset="0"/>
                <a:ea typeface="Times New Roman"/>
                <a:cs typeface="Times New Roman"/>
              </a:rPr>
              <a:t>for inspection?</a:t>
            </a:r>
            <a:endParaRPr lang="en-GB" sz="1100" dirty="0">
              <a:effectLst/>
              <a:latin typeface="Calibri" panose="020F0502020204030204" pitchFamily="34" charset="0"/>
              <a:ea typeface="Times New Roman"/>
              <a:cs typeface="Times New Roman"/>
            </a:endParaRPr>
          </a:p>
          <a:p>
            <a:pPr algn="ctr">
              <a:spcAft>
                <a:spcPts val="0"/>
              </a:spcAft>
            </a:pPr>
            <a:r>
              <a:rPr lang="en-GB" sz="1200" b="1" dirty="0">
                <a:effectLst/>
                <a:latin typeface="Times New Roman"/>
                <a:ea typeface="Times New Roman"/>
                <a:cs typeface="Times New Roman"/>
              </a:rPr>
              <a:t> </a:t>
            </a:r>
            <a:endParaRPr lang="en-GB" sz="1100" dirty="0">
              <a:effectLst/>
              <a:latin typeface="Arial"/>
              <a:ea typeface="Times New Roman"/>
              <a:cs typeface="Times New Roman"/>
            </a:endParaRPr>
          </a:p>
        </p:txBody>
      </p:sp>
      <p:sp>
        <p:nvSpPr>
          <p:cNvPr id="33" name="Rectangle 32"/>
          <p:cNvSpPr>
            <a:spLocks noChangeArrowheads="1"/>
          </p:cNvSpPr>
          <p:nvPr/>
        </p:nvSpPr>
        <p:spPr bwMode="auto">
          <a:xfrm>
            <a:off x="6243975" y="1167937"/>
            <a:ext cx="1812925" cy="1130307"/>
          </a:xfrm>
          <a:prstGeom prst="rect">
            <a:avLst/>
          </a:prstGeom>
          <a:solidFill>
            <a:schemeClr val="bg1"/>
          </a:solidFill>
          <a:ln w="38100" cap="rnd" cmpd="dbl">
            <a:solidFill>
              <a:srgbClr val="000000"/>
            </a:solidFill>
            <a:bevel/>
            <a:headEnd/>
            <a:tailEnd/>
          </a:ln>
        </p:spPr>
        <p:txBody>
          <a:bodyPr rot="0" vert="horz" wrap="square" lIns="91440" tIns="45720" rIns="91440" bIns="45720" anchor="t" anchorCtr="0" upright="1">
            <a:noAutofit/>
          </a:bodyPr>
          <a:lstStyle/>
          <a:p>
            <a:pPr algn="ctr">
              <a:spcAft>
                <a:spcPts val="0"/>
              </a:spcAft>
            </a:pPr>
            <a:r>
              <a:rPr lang="en-GB" sz="1200" b="1" dirty="0">
                <a:effectLst/>
                <a:latin typeface="+mj-lt"/>
                <a:ea typeface="Times New Roman"/>
                <a:cs typeface="Times New Roman"/>
              </a:rPr>
              <a:t>Does the register show any asbestos materials in or near the work area?</a:t>
            </a:r>
            <a:endParaRPr lang="en-GB" sz="1100" dirty="0">
              <a:effectLst/>
              <a:latin typeface="+mj-lt"/>
              <a:ea typeface="Times New Roman"/>
              <a:cs typeface="Times New Roman"/>
            </a:endParaRPr>
          </a:p>
          <a:p>
            <a:pPr algn="ctr">
              <a:spcAft>
                <a:spcPts val="0"/>
              </a:spcAft>
            </a:pPr>
            <a:r>
              <a:rPr lang="en-GB" sz="1200" b="1" dirty="0">
                <a:effectLst/>
                <a:latin typeface="Times New Roman"/>
                <a:ea typeface="Times New Roman"/>
                <a:cs typeface="Times New Roman"/>
              </a:rPr>
              <a:t> </a:t>
            </a:r>
            <a:endParaRPr lang="en-GB" sz="1100" dirty="0">
              <a:effectLst/>
              <a:latin typeface="Arial"/>
              <a:ea typeface="Times New Roman"/>
              <a:cs typeface="Times New Roman"/>
            </a:endParaRPr>
          </a:p>
        </p:txBody>
      </p:sp>
      <p:cxnSp>
        <p:nvCxnSpPr>
          <p:cNvPr id="34" name="Straight Connector 33"/>
          <p:cNvCxnSpPr>
            <a:cxnSpLocks noChangeShapeType="1"/>
            <a:stCxn id="33" idx="2"/>
            <a:endCxn id="35" idx="0"/>
          </p:cNvCxnSpPr>
          <p:nvPr/>
        </p:nvCxnSpPr>
        <p:spPr bwMode="auto">
          <a:xfrm>
            <a:off x="7150438" y="2298244"/>
            <a:ext cx="0" cy="435619"/>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5" name="Rectangle 34"/>
          <p:cNvSpPr>
            <a:spLocks noChangeArrowheads="1"/>
          </p:cNvSpPr>
          <p:nvPr/>
        </p:nvSpPr>
        <p:spPr bwMode="auto">
          <a:xfrm>
            <a:off x="6243975" y="2733863"/>
            <a:ext cx="1812926" cy="1366230"/>
          </a:xfrm>
          <a:prstGeom prst="rect">
            <a:avLst/>
          </a:prstGeom>
          <a:solidFill>
            <a:schemeClr val="bg1"/>
          </a:solidFill>
          <a:ln w="38100" cap="rnd" cmpd="dbl">
            <a:solidFill>
              <a:srgbClr val="000000"/>
            </a:solidFill>
            <a:bevel/>
            <a:headEnd/>
            <a:tailEnd/>
          </a:ln>
        </p:spPr>
        <p:txBody>
          <a:bodyPr rot="0" vert="horz" wrap="square" lIns="91440" tIns="45720" rIns="91440" bIns="45720" anchor="t" anchorCtr="0" upright="1">
            <a:noAutofit/>
          </a:bodyPr>
          <a:lstStyle/>
          <a:p>
            <a:pPr algn="ctr">
              <a:spcAft>
                <a:spcPts val="0"/>
              </a:spcAft>
            </a:pPr>
            <a:r>
              <a:rPr lang="en-GB" sz="1200" b="1" dirty="0">
                <a:effectLst/>
                <a:latin typeface="Calibri" panose="020F0502020204030204" pitchFamily="34" charset="0"/>
                <a:ea typeface="Times New Roman"/>
                <a:cs typeface="Times New Roman"/>
              </a:rPr>
              <a:t>Does the proposed work make contact with the material OR could dust from the material be released accidentally?</a:t>
            </a:r>
            <a:endParaRPr lang="en-GB" sz="1100" dirty="0">
              <a:effectLst/>
              <a:latin typeface="Calibri" panose="020F0502020204030204" pitchFamily="34" charset="0"/>
              <a:ea typeface="Times New Roman"/>
              <a:cs typeface="Times New Roman"/>
            </a:endParaRPr>
          </a:p>
        </p:txBody>
      </p:sp>
      <p:cxnSp>
        <p:nvCxnSpPr>
          <p:cNvPr id="36" name="Straight Connector 35"/>
          <p:cNvCxnSpPr>
            <a:cxnSpLocks noChangeShapeType="1"/>
            <a:stCxn id="26" idx="1"/>
          </p:cNvCxnSpPr>
          <p:nvPr/>
        </p:nvCxnSpPr>
        <p:spPr bwMode="auto">
          <a:xfrm flipH="1">
            <a:off x="2965914" y="3471189"/>
            <a:ext cx="577286"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7" name="Straight Connector 36"/>
          <p:cNvCxnSpPr>
            <a:cxnSpLocks noChangeShapeType="1"/>
          </p:cNvCxnSpPr>
          <p:nvPr/>
        </p:nvCxnSpPr>
        <p:spPr bwMode="auto">
          <a:xfrm>
            <a:off x="7178610" y="4100093"/>
            <a:ext cx="0" cy="491251"/>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 name="Straight Connector 37"/>
          <p:cNvCxnSpPr>
            <a:cxnSpLocks noChangeShapeType="1"/>
          </p:cNvCxnSpPr>
          <p:nvPr/>
        </p:nvCxnSpPr>
        <p:spPr bwMode="auto">
          <a:xfrm flipH="1">
            <a:off x="5134884" y="5306206"/>
            <a:ext cx="564642"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 name="Straight Connector 38"/>
          <p:cNvCxnSpPr>
            <a:cxnSpLocks noChangeShapeType="1"/>
          </p:cNvCxnSpPr>
          <p:nvPr/>
        </p:nvCxnSpPr>
        <p:spPr bwMode="auto">
          <a:xfrm>
            <a:off x="3923928" y="2230166"/>
            <a:ext cx="0" cy="491124"/>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0" name="Rectangle 39"/>
          <p:cNvSpPr>
            <a:spLocks noChangeArrowheads="1"/>
          </p:cNvSpPr>
          <p:nvPr/>
        </p:nvSpPr>
        <p:spPr bwMode="auto">
          <a:xfrm>
            <a:off x="1499064" y="1185808"/>
            <a:ext cx="1466850" cy="4611441"/>
          </a:xfrm>
          <a:prstGeom prst="rect">
            <a:avLst/>
          </a:prstGeom>
          <a:solidFill>
            <a:schemeClr val="bg1"/>
          </a:solidFill>
          <a:ln w="38100" cap="rnd" cmpd="dbl">
            <a:solidFill>
              <a:srgbClr val="000000"/>
            </a:solidFill>
            <a:bevel/>
            <a:headEnd/>
            <a:tailEnd/>
          </a:ln>
        </p:spPr>
        <p:txBody>
          <a:bodyPr rot="0" vert="horz" wrap="square" lIns="91440" tIns="45720" rIns="91440" bIns="45720" anchor="t" anchorCtr="0" upright="1">
            <a:noAutofit/>
          </a:bodyPr>
          <a:lstStyle/>
          <a:p>
            <a:pPr algn="ctr">
              <a:spcAft>
                <a:spcPts val="0"/>
              </a:spcAft>
            </a:pPr>
            <a:endParaRPr lang="en-GB" sz="1600" b="1" dirty="0" smtClean="0">
              <a:solidFill>
                <a:srgbClr val="FF0000"/>
              </a:solidFill>
              <a:effectLst/>
              <a:latin typeface="Times New Roman"/>
              <a:ea typeface="Times New Roman"/>
              <a:cs typeface="Times New Roman"/>
            </a:endParaRPr>
          </a:p>
          <a:p>
            <a:pPr algn="ctr">
              <a:spcAft>
                <a:spcPts val="0"/>
              </a:spcAft>
            </a:pPr>
            <a:endParaRPr lang="en-GB" sz="1600" b="1" dirty="0">
              <a:solidFill>
                <a:srgbClr val="FF0000"/>
              </a:solidFill>
              <a:latin typeface="Calibri" panose="020F0502020204030204" pitchFamily="34" charset="0"/>
              <a:ea typeface="Times New Roman"/>
              <a:cs typeface="Times New Roman"/>
            </a:endParaRPr>
          </a:p>
          <a:p>
            <a:pPr algn="ctr">
              <a:spcAft>
                <a:spcPts val="0"/>
              </a:spcAft>
            </a:pPr>
            <a:r>
              <a:rPr lang="en-GB" sz="1600" b="1" dirty="0" smtClean="0">
                <a:solidFill>
                  <a:srgbClr val="FF0000"/>
                </a:solidFill>
                <a:effectLst/>
                <a:latin typeface="Calibri" panose="020F0502020204030204" pitchFamily="34" charset="0"/>
                <a:ea typeface="Times New Roman"/>
                <a:cs typeface="Times New Roman"/>
              </a:rPr>
              <a:t>BEFORE YOU START WORK</a:t>
            </a:r>
          </a:p>
          <a:p>
            <a:pPr algn="ctr">
              <a:spcAft>
                <a:spcPts val="0"/>
              </a:spcAft>
            </a:pPr>
            <a:endParaRPr lang="en-GB" sz="1600" b="1" dirty="0">
              <a:solidFill>
                <a:srgbClr val="FF0000"/>
              </a:solidFill>
              <a:latin typeface="Calibri" panose="020F0502020204030204" pitchFamily="34" charset="0"/>
              <a:ea typeface="Times New Roman"/>
              <a:cs typeface="Times New Roman"/>
            </a:endParaRPr>
          </a:p>
          <a:p>
            <a:pPr algn="ctr">
              <a:spcAft>
                <a:spcPts val="0"/>
              </a:spcAft>
            </a:pPr>
            <a:r>
              <a:rPr lang="en-GB" sz="1600" b="1" dirty="0" smtClean="0">
                <a:solidFill>
                  <a:srgbClr val="FF0000"/>
                </a:solidFill>
                <a:effectLst/>
                <a:latin typeface="Calibri" panose="020F0502020204030204" pitchFamily="34" charset="0"/>
                <a:ea typeface="Times New Roman"/>
                <a:cs typeface="Times New Roman"/>
              </a:rPr>
              <a:t> </a:t>
            </a:r>
          </a:p>
          <a:p>
            <a:pPr algn="ctr">
              <a:spcAft>
                <a:spcPts val="0"/>
              </a:spcAft>
            </a:pPr>
            <a:r>
              <a:rPr lang="en-GB" sz="1600" b="1" dirty="0" smtClean="0">
                <a:solidFill>
                  <a:srgbClr val="FF0000"/>
                </a:solidFill>
                <a:effectLst/>
                <a:latin typeface="Calibri" panose="020F0502020204030204" pitchFamily="34" charset="0"/>
                <a:ea typeface="Times New Roman"/>
                <a:cs typeface="Times New Roman"/>
              </a:rPr>
              <a:t>Ask the </a:t>
            </a:r>
            <a:r>
              <a:rPr lang="en-GB" sz="1600" b="1" dirty="0" smtClean="0">
                <a:solidFill>
                  <a:srgbClr val="FF0000"/>
                </a:solidFill>
                <a:effectLst/>
                <a:latin typeface="Calibri" panose="020F0502020204030204" pitchFamily="34" charset="0"/>
                <a:ea typeface="Times New Roman"/>
                <a:cs typeface="Times New Roman"/>
              </a:rPr>
              <a:t>Client/ Employer for </a:t>
            </a:r>
            <a:r>
              <a:rPr lang="en-GB" sz="1600" b="1" dirty="0" smtClean="0">
                <a:solidFill>
                  <a:srgbClr val="FF0000"/>
                </a:solidFill>
                <a:effectLst/>
                <a:latin typeface="Calibri" panose="020F0502020204030204" pitchFamily="34" charset="0"/>
                <a:ea typeface="Times New Roman"/>
                <a:cs typeface="Times New Roman"/>
              </a:rPr>
              <a:t>the section of the asbestos register which relates to the area in which you propose to work</a:t>
            </a:r>
            <a:r>
              <a:rPr lang="en-GB" sz="1200" b="1" dirty="0" smtClean="0">
                <a:solidFill>
                  <a:srgbClr val="FF0000"/>
                </a:solidFill>
                <a:effectLst/>
                <a:latin typeface="Calibri" panose="020F0502020204030204" pitchFamily="34" charset="0"/>
                <a:ea typeface="Times New Roman"/>
                <a:cs typeface="Times New Roman"/>
              </a:rPr>
              <a:t>. </a:t>
            </a:r>
            <a:endParaRPr lang="en-GB" sz="1200" b="1" dirty="0">
              <a:solidFill>
                <a:srgbClr val="FF0000"/>
              </a:solidFill>
              <a:effectLst/>
              <a:latin typeface="Calibri" panose="020F0502020204030204" pitchFamily="34" charset="0"/>
              <a:ea typeface="Times New Roman"/>
              <a:cs typeface="Times New Roman"/>
            </a:endParaRPr>
          </a:p>
        </p:txBody>
      </p:sp>
      <p:cxnSp>
        <p:nvCxnSpPr>
          <p:cNvPr id="41" name="Straight Connector 40"/>
          <p:cNvCxnSpPr>
            <a:cxnSpLocks noChangeShapeType="1"/>
          </p:cNvCxnSpPr>
          <p:nvPr/>
        </p:nvCxnSpPr>
        <p:spPr bwMode="auto">
          <a:xfrm>
            <a:off x="2984986" y="1584821"/>
            <a:ext cx="565785"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2" name="Straight Connector 41"/>
          <p:cNvCxnSpPr>
            <a:cxnSpLocks noChangeShapeType="1"/>
          </p:cNvCxnSpPr>
          <p:nvPr/>
        </p:nvCxnSpPr>
        <p:spPr bwMode="auto">
          <a:xfrm>
            <a:off x="5706383" y="2230166"/>
            <a:ext cx="2248" cy="307604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3" name="Straight Connector 42"/>
          <p:cNvCxnSpPr>
            <a:cxnSpLocks noChangeShapeType="1"/>
          </p:cNvCxnSpPr>
          <p:nvPr/>
        </p:nvCxnSpPr>
        <p:spPr bwMode="auto">
          <a:xfrm>
            <a:off x="5155077" y="1581559"/>
            <a:ext cx="1088898" cy="9976"/>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 name="Straight Connector 55"/>
          <p:cNvCxnSpPr>
            <a:cxnSpLocks noChangeShapeType="1"/>
          </p:cNvCxnSpPr>
          <p:nvPr/>
        </p:nvCxnSpPr>
        <p:spPr bwMode="auto">
          <a:xfrm flipH="1">
            <a:off x="5699526" y="3416978"/>
            <a:ext cx="564642"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 name="Rectangle 56"/>
          <p:cNvSpPr>
            <a:spLocks noChangeArrowheads="1"/>
          </p:cNvSpPr>
          <p:nvPr/>
        </p:nvSpPr>
        <p:spPr bwMode="auto">
          <a:xfrm>
            <a:off x="5732362" y="3138047"/>
            <a:ext cx="571500" cy="342900"/>
          </a:xfrm>
          <a:prstGeom prst="rect">
            <a:avLst/>
          </a:prstGeom>
          <a:noFill/>
          <a:ln w="38100">
            <a:noFill/>
            <a:miter lim="800000"/>
            <a:headEnd/>
            <a:tailEnd/>
          </a:ln>
        </p:spPr>
        <p:txBody>
          <a:bodyPr rot="0" vert="horz" wrap="square" lIns="91440" tIns="45720" rIns="91440" bIns="45720" anchor="t" anchorCtr="0" upright="1">
            <a:noAutofit/>
          </a:bodyPr>
          <a:lstStyle/>
          <a:p>
            <a:pPr algn="ctr">
              <a:spcAft>
                <a:spcPts val="0"/>
              </a:spcAft>
            </a:pPr>
            <a:r>
              <a:rPr lang="en-GB" sz="1200" b="1" i="1" dirty="0">
                <a:effectLst/>
                <a:latin typeface="Times New Roman"/>
                <a:ea typeface="Times New Roman"/>
                <a:cs typeface="Times New Roman"/>
              </a:rPr>
              <a:t>No</a:t>
            </a:r>
            <a:endParaRPr lang="en-GB" sz="1100" dirty="0">
              <a:effectLst/>
              <a:latin typeface="Arial"/>
              <a:ea typeface="Times New Roman"/>
              <a:cs typeface="Times New Roman"/>
            </a:endParaRPr>
          </a:p>
        </p:txBody>
      </p:sp>
      <p:cxnSp>
        <p:nvCxnSpPr>
          <p:cNvPr id="59" name="Straight Connector 58"/>
          <p:cNvCxnSpPr>
            <a:cxnSpLocks noChangeShapeType="1"/>
          </p:cNvCxnSpPr>
          <p:nvPr/>
        </p:nvCxnSpPr>
        <p:spPr bwMode="auto">
          <a:xfrm flipH="1">
            <a:off x="5686882" y="2223587"/>
            <a:ext cx="577286"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61" name="Rectangle 60"/>
          <p:cNvSpPr>
            <a:spLocks noChangeArrowheads="1"/>
          </p:cNvSpPr>
          <p:nvPr/>
        </p:nvSpPr>
        <p:spPr bwMode="auto">
          <a:xfrm>
            <a:off x="5715488" y="1965559"/>
            <a:ext cx="571500" cy="342900"/>
          </a:xfrm>
          <a:prstGeom prst="rect">
            <a:avLst/>
          </a:prstGeom>
          <a:noFill/>
          <a:ln w="38100">
            <a:noFill/>
            <a:miter lim="800000"/>
            <a:headEnd/>
            <a:tailEnd/>
          </a:ln>
        </p:spPr>
        <p:txBody>
          <a:bodyPr rot="0" vert="horz" wrap="square" lIns="91440" tIns="45720" rIns="91440" bIns="45720" anchor="t" anchorCtr="0" upright="1">
            <a:noAutofit/>
          </a:bodyPr>
          <a:lstStyle/>
          <a:p>
            <a:pPr algn="ctr">
              <a:spcAft>
                <a:spcPts val="0"/>
              </a:spcAft>
            </a:pPr>
            <a:r>
              <a:rPr lang="en-GB" sz="1200" b="1" i="1" dirty="0">
                <a:effectLst/>
                <a:latin typeface="Times New Roman"/>
                <a:ea typeface="Times New Roman"/>
                <a:cs typeface="Times New Roman"/>
              </a:rPr>
              <a:t>No</a:t>
            </a:r>
            <a:endParaRPr lang="en-GB" sz="1100" dirty="0">
              <a:effectLst/>
              <a:latin typeface="Arial"/>
              <a:ea typeface="Times New Roman"/>
              <a:cs typeface="Times New Roman"/>
            </a:endParaRPr>
          </a:p>
        </p:txBody>
      </p:sp>
    </p:spTree>
    <p:extLst>
      <p:ext uri="{BB962C8B-B14F-4D97-AF65-F5344CB8AC3E}">
        <p14:creationId xmlns:p14="http://schemas.microsoft.com/office/powerpoint/2010/main" val="1028746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t>EMERGENCY PROCEDURE</a:t>
            </a:r>
            <a:endParaRPr lang="en-GB" dirty="0"/>
          </a:p>
        </p:txBody>
      </p:sp>
      <p:sp>
        <p:nvSpPr>
          <p:cNvPr id="3" name="Text Box 31"/>
          <p:cNvSpPr txBox="1">
            <a:spLocks noChangeArrowheads="1"/>
          </p:cNvSpPr>
          <p:nvPr/>
        </p:nvSpPr>
        <p:spPr bwMode="auto">
          <a:xfrm>
            <a:off x="1368514" y="1109346"/>
            <a:ext cx="6172200" cy="342900"/>
          </a:xfrm>
          <a:prstGeom prst="rect">
            <a:avLst/>
          </a:prstGeom>
          <a:solidFill>
            <a:srgbClr val="FF0000"/>
          </a:solidFill>
          <a:ln w="38100" algn="ctr">
            <a:solidFill>
              <a:srgbClr val="000000"/>
            </a:solidFill>
            <a:miter lim="800000"/>
            <a:headEnd/>
            <a:tailEnd/>
          </a:ln>
          <a:effectLst/>
          <a:extLst/>
        </p:spPr>
        <p:txBody>
          <a:bodyPr rot="0" vert="horz" wrap="square" lIns="91440" tIns="45720" rIns="91440" bIns="45720" anchor="t" anchorCtr="0" upright="1">
            <a:noAutofit/>
          </a:bodyPr>
          <a:lstStyle/>
          <a:p>
            <a:pPr algn="ctr">
              <a:spcAft>
                <a:spcPts val="0"/>
              </a:spcAft>
            </a:pPr>
            <a:r>
              <a:rPr lang="en-GB" sz="1500" b="1" dirty="0">
                <a:solidFill>
                  <a:srgbClr val="FFFFFF"/>
                </a:solidFill>
                <a:effectLst/>
                <a:latin typeface="Calibri" panose="020F0502020204030204" pitchFamily="34" charset="0"/>
                <a:ea typeface="Times New Roman"/>
                <a:cs typeface="Times New Roman"/>
              </a:rPr>
              <a:t>POSSIBLE RELEASE OF ASBESTOS FIBRES ON SITE</a:t>
            </a:r>
            <a:endParaRPr lang="en-GB" sz="1100" dirty="0">
              <a:effectLst/>
              <a:latin typeface="Calibri" panose="020F0502020204030204" pitchFamily="34" charset="0"/>
              <a:ea typeface="Times New Roman"/>
              <a:cs typeface="Times New Roman"/>
            </a:endParaRPr>
          </a:p>
        </p:txBody>
      </p:sp>
      <p:sp>
        <p:nvSpPr>
          <p:cNvPr id="4" name="Rectangle 3"/>
          <p:cNvSpPr>
            <a:spLocks noChangeArrowheads="1"/>
          </p:cNvSpPr>
          <p:nvPr/>
        </p:nvSpPr>
        <p:spPr bwMode="auto">
          <a:xfrm>
            <a:off x="1365339" y="1680846"/>
            <a:ext cx="6172200" cy="342900"/>
          </a:xfrm>
          <a:prstGeom prst="rect">
            <a:avLst/>
          </a:prstGeom>
          <a:solidFill>
            <a:schemeClr val="bg1"/>
          </a:solidFill>
          <a:ln w="38100">
            <a:solidFill>
              <a:srgbClr val="000000"/>
            </a:solidFill>
            <a:miter lim="800000"/>
            <a:headEnd/>
            <a:tailEnd/>
          </a:ln>
        </p:spPr>
        <p:txBody>
          <a:bodyPr rot="0" vert="horz" wrap="square" lIns="90595" tIns="45298" rIns="90595" bIns="45298" anchor="t" anchorCtr="0" upright="1">
            <a:noAutofit/>
          </a:bodyPr>
          <a:lstStyle/>
          <a:p>
            <a:pPr algn="ctr">
              <a:spcAft>
                <a:spcPts val="0"/>
              </a:spcAft>
            </a:pPr>
            <a:r>
              <a:rPr lang="en-GB" sz="1600" b="1">
                <a:solidFill>
                  <a:srgbClr val="FF0000"/>
                </a:solidFill>
                <a:effectLst/>
                <a:latin typeface="Calibri" panose="020F0502020204030204" pitchFamily="34" charset="0"/>
                <a:ea typeface="Times New Roman"/>
                <a:cs typeface="Times New Roman"/>
              </a:rPr>
              <a:t>STOP WORK IMMEDIATELY</a:t>
            </a:r>
            <a:endParaRPr lang="en-GB" sz="1100">
              <a:effectLst/>
              <a:latin typeface="Calibri" panose="020F0502020204030204" pitchFamily="34" charset="0"/>
              <a:ea typeface="Times New Roman"/>
              <a:cs typeface="Times New Roman"/>
            </a:endParaRPr>
          </a:p>
        </p:txBody>
      </p:sp>
      <p:sp>
        <p:nvSpPr>
          <p:cNvPr id="5" name="Rectangle 4"/>
          <p:cNvSpPr>
            <a:spLocks noChangeArrowheads="1"/>
          </p:cNvSpPr>
          <p:nvPr/>
        </p:nvSpPr>
        <p:spPr bwMode="auto">
          <a:xfrm>
            <a:off x="1365339" y="2252345"/>
            <a:ext cx="1371600" cy="2040751"/>
          </a:xfrm>
          <a:prstGeom prst="rect">
            <a:avLst/>
          </a:prstGeom>
          <a:solidFill>
            <a:schemeClr val="bg1"/>
          </a:solidFill>
          <a:ln w="38100">
            <a:solidFill>
              <a:srgbClr val="000000"/>
            </a:solidFill>
            <a:miter lim="800000"/>
            <a:headEnd/>
            <a:tailEnd/>
          </a:ln>
        </p:spPr>
        <p:txBody>
          <a:bodyPr rot="0" vert="horz" wrap="square" lIns="90595" tIns="45298" rIns="90595" bIns="45298" anchor="ctr" anchorCtr="0" upright="1">
            <a:noAutofit/>
          </a:bodyPr>
          <a:lstStyle/>
          <a:p>
            <a:pPr algn="ctr"/>
            <a:r>
              <a:rPr lang="en-GB" sz="1100" b="1" dirty="0">
                <a:latin typeface="Calibri" panose="020F0502020204030204" pitchFamily="34" charset="0"/>
                <a:cs typeface="Times New Roman" panose="02020603050405020304" pitchFamily="18" charset="0"/>
              </a:rPr>
              <a:t>Prevent </a:t>
            </a:r>
            <a:r>
              <a:rPr lang="en-GB" sz="1100" b="1" dirty="0" smtClean="0">
                <a:latin typeface="Calibri" panose="020F0502020204030204" pitchFamily="34" charset="0"/>
                <a:cs typeface="Times New Roman" panose="02020603050405020304" pitchFamily="18" charset="0"/>
              </a:rPr>
              <a:t>anyone from </a:t>
            </a:r>
            <a:r>
              <a:rPr lang="en-GB" sz="1100" b="1" dirty="0">
                <a:latin typeface="Calibri" panose="020F0502020204030204" pitchFamily="34" charset="0"/>
                <a:cs typeface="Times New Roman" panose="02020603050405020304" pitchFamily="18" charset="0"/>
              </a:rPr>
              <a:t>entering the area &amp; remove any personnel from the affected area to an area away from others, preferably outside. Barrier area off with warning signs if possible.</a:t>
            </a:r>
            <a:endParaRPr lang="en-GB" sz="1100" dirty="0">
              <a:latin typeface="Calibri" panose="020F0502020204030204" pitchFamily="34" charset="0"/>
              <a:cs typeface="Times New Roman" panose="02020603050405020304" pitchFamily="18" charset="0"/>
            </a:endParaRPr>
          </a:p>
        </p:txBody>
      </p:sp>
      <p:cxnSp>
        <p:nvCxnSpPr>
          <p:cNvPr id="6" name="Straight Connector 5"/>
          <p:cNvCxnSpPr>
            <a:cxnSpLocks noChangeShapeType="1"/>
          </p:cNvCxnSpPr>
          <p:nvPr/>
        </p:nvCxnSpPr>
        <p:spPr bwMode="auto">
          <a:xfrm>
            <a:off x="2165439" y="2023746"/>
            <a:ext cx="0" cy="22860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 name="Rectangle 6"/>
          <p:cNvSpPr>
            <a:spLocks noChangeArrowheads="1"/>
          </p:cNvSpPr>
          <p:nvPr/>
        </p:nvSpPr>
        <p:spPr bwMode="auto">
          <a:xfrm>
            <a:off x="2965539" y="2252346"/>
            <a:ext cx="1257300" cy="2040750"/>
          </a:xfrm>
          <a:prstGeom prst="rect">
            <a:avLst/>
          </a:prstGeom>
          <a:solidFill>
            <a:schemeClr val="bg1"/>
          </a:solidFill>
          <a:ln w="38100">
            <a:solidFill>
              <a:srgbClr val="000000"/>
            </a:solidFill>
            <a:miter lim="800000"/>
            <a:headEnd/>
            <a:tailEnd/>
          </a:ln>
        </p:spPr>
        <p:txBody>
          <a:bodyPr rot="0" vert="horz" wrap="square" lIns="90595" tIns="45298" rIns="90595" bIns="45298" anchor="ctr" anchorCtr="0" upright="1">
            <a:noAutofit/>
          </a:bodyPr>
          <a:lstStyle/>
          <a:p>
            <a:pPr algn="ctr"/>
            <a:endParaRPr lang="en-GB" sz="1100" b="1" dirty="0" smtClean="0">
              <a:latin typeface="Calibri" panose="020F0502020204030204" pitchFamily="34" charset="0"/>
              <a:ea typeface="Times New Roman"/>
              <a:cs typeface="Times New Roman"/>
            </a:endParaRPr>
          </a:p>
          <a:p>
            <a:pPr algn="ctr"/>
            <a:r>
              <a:rPr lang="en-GB" sz="1100" b="1" dirty="0" smtClean="0">
                <a:latin typeface="Calibri" panose="020F0502020204030204" pitchFamily="34" charset="0"/>
                <a:ea typeface="Times New Roman"/>
                <a:cs typeface="Times New Roman"/>
              </a:rPr>
              <a:t>All </a:t>
            </a:r>
            <a:r>
              <a:rPr lang="en-GB" sz="1100" b="1" dirty="0">
                <a:latin typeface="Calibri" panose="020F0502020204030204" pitchFamily="34" charset="0"/>
                <a:ea typeface="Times New Roman"/>
                <a:cs typeface="Times New Roman"/>
              </a:rPr>
              <a:t>employees in the affected area should be checked for any signs of dust or debris on themselves or clothing</a:t>
            </a:r>
            <a:r>
              <a:rPr lang="en-GB" sz="1100" b="1" dirty="0">
                <a:latin typeface="Times New Roman"/>
                <a:ea typeface="Times New Roman"/>
                <a:cs typeface="Times New Roman"/>
              </a:rPr>
              <a:t>. </a:t>
            </a:r>
            <a:endParaRPr lang="en-GB" sz="1100" dirty="0">
              <a:effectLst/>
              <a:latin typeface="Arial"/>
              <a:ea typeface="Times New Roman"/>
              <a:cs typeface="Times New Roman"/>
            </a:endParaRPr>
          </a:p>
        </p:txBody>
      </p:sp>
      <p:sp>
        <p:nvSpPr>
          <p:cNvPr id="8" name="Rectangle 7"/>
          <p:cNvSpPr>
            <a:spLocks noChangeArrowheads="1"/>
          </p:cNvSpPr>
          <p:nvPr/>
        </p:nvSpPr>
        <p:spPr bwMode="auto">
          <a:xfrm>
            <a:off x="4451439" y="2252346"/>
            <a:ext cx="1828800" cy="2040750"/>
          </a:xfrm>
          <a:prstGeom prst="rect">
            <a:avLst/>
          </a:prstGeom>
          <a:solidFill>
            <a:schemeClr val="bg1"/>
          </a:solidFill>
          <a:ln w="38100">
            <a:solidFill>
              <a:srgbClr val="000000"/>
            </a:solidFill>
            <a:miter lim="800000"/>
            <a:headEnd/>
            <a:tailEnd/>
          </a:ln>
        </p:spPr>
        <p:txBody>
          <a:bodyPr rot="0" vert="horz" wrap="square" lIns="90595" tIns="45298" rIns="90595" bIns="45298" anchor="ctr" anchorCtr="0" upright="1">
            <a:noAutofit/>
          </a:bodyPr>
          <a:lstStyle/>
          <a:p>
            <a:pPr algn="ctr">
              <a:spcAft>
                <a:spcPts val="0"/>
              </a:spcAft>
            </a:pPr>
            <a:r>
              <a:rPr lang="en-GB" sz="1100" b="1" dirty="0" smtClean="0">
                <a:effectLst/>
                <a:latin typeface="Calibri" panose="020F0502020204030204" pitchFamily="34" charset="0"/>
                <a:ea typeface="Times New Roman"/>
                <a:cs typeface="Times New Roman"/>
              </a:rPr>
              <a:t>If </a:t>
            </a:r>
            <a:r>
              <a:rPr lang="en-GB" sz="1100" b="1" dirty="0" smtClean="0">
                <a:effectLst/>
                <a:latin typeface="Calibri" panose="020F0502020204030204" pitchFamily="34" charset="0"/>
                <a:ea typeface="Times New Roman"/>
                <a:cs typeface="Times New Roman"/>
              </a:rPr>
              <a:t>necessary,  and if practicable, remove </a:t>
            </a:r>
            <a:r>
              <a:rPr lang="en-GB" sz="1100" b="1" dirty="0">
                <a:effectLst/>
                <a:latin typeface="Calibri" panose="020F0502020204030204" pitchFamily="34" charset="0"/>
                <a:ea typeface="Times New Roman"/>
                <a:cs typeface="Times New Roman"/>
              </a:rPr>
              <a:t>clothing </a:t>
            </a:r>
            <a:r>
              <a:rPr lang="en-GB" sz="1100" b="1" dirty="0" smtClean="0">
                <a:effectLst/>
                <a:latin typeface="Calibri" panose="020F0502020204030204" pitchFamily="34" charset="0"/>
                <a:ea typeface="Times New Roman"/>
                <a:cs typeface="Times New Roman"/>
              </a:rPr>
              <a:t> or remove  the top layer of clothing  </a:t>
            </a:r>
            <a:r>
              <a:rPr lang="en-GB" sz="1100" b="1" dirty="0">
                <a:effectLst/>
                <a:latin typeface="Calibri" panose="020F0502020204030204" pitchFamily="34" charset="0"/>
                <a:ea typeface="Times New Roman"/>
                <a:cs typeface="Times New Roman"/>
              </a:rPr>
              <a:t>&amp; place in plastic </a:t>
            </a:r>
            <a:r>
              <a:rPr lang="en-GB" sz="1100" b="1" dirty="0" smtClean="0">
                <a:effectLst/>
                <a:latin typeface="Calibri" panose="020F0502020204030204" pitchFamily="34" charset="0"/>
                <a:ea typeface="Times New Roman"/>
                <a:cs typeface="Times New Roman"/>
              </a:rPr>
              <a:t>bag.  </a:t>
            </a:r>
            <a:r>
              <a:rPr lang="en-GB" sz="1100" b="1" dirty="0">
                <a:effectLst/>
                <a:latin typeface="Calibri" panose="020F0502020204030204" pitchFamily="34" charset="0"/>
                <a:ea typeface="Times New Roman"/>
                <a:cs typeface="Times New Roman"/>
              </a:rPr>
              <a:t>Put on a pair of disposable overalls if </a:t>
            </a:r>
            <a:r>
              <a:rPr lang="en-GB" sz="1100" b="1" dirty="0" smtClean="0">
                <a:effectLst/>
                <a:latin typeface="Calibri" panose="020F0502020204030204" pitchFamily="34" charset="0"/>
                <a:ea typeface="Times New Roman"/>
                <a:cs typeface="Times New Roman"/>
              </a:rPr>
              <a:t>available, alternatively wipe down any contaminated clothing with wet wipes or a damp rag</a:t>
            </a:r>
            <a:endParaRPr lang="en-GB" sz="1100" dirty="0">
              <a:effectLst/>
              <a:latin typeface="Calibri" panose="020F0502020204030204" pitchFamily="34" charset="0"/>
              <a:ea typeface="Times New Roman"/>
              <a:cs typeface="Times New Roman"/>
            </a:endParaRPr>
          </a:p>
        </p:txBody>
      </p:sp>
      <p:sp>
        <p:nvSpPr>
          <p:cNvPr id="9" name="Rectangle 8"/>
          <p:cNvSpPr>
            <a:spLocks noChangeArrowheads="1"/>
          </p:cNvSpPr>
          <p:nvPr/>
        </p:nvSpPr>
        <p:spPr bwMode="auto">
          <a:xfrm>
            <a:off x="6508839" y="2252346"/>
            <a:ext cx="1028700" cy="204075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90595" tIns="45298" rIns="90595" bIns="45298" anchor="ctr" anchorCtr="0" upright="1">
            <a:noAutofit/>
          </a:bodyPr>
          <a:lstStyle/>
          <a:p>
            <a:pPr algn="ctr">
              <a:spcAft>
                <a:spcPts val="0"/>
              </a:spcAft>
            </a:pPr>
            <a:r>
              <a:rPr lang="en-GB" sz="1100" b="1" dirty="0">
                <a:effectLst/>
                <a:latin typeface="+mj-lt"/>
                <a:ea typeface="Times New Roman"/>
                <a:cs typeface="Times New Roman"/>
              </a:rPr>
              <a:t>Notify Employer or Client</a:t>
            </a:r>
            <a:endParaRPr lang="en-GB" sz="1100" dirty="0">
              <a:effectLst/>
              <a:latin typeface="+mj-lt"/>
              <a:ea typeface="Times New Roman"/>
              <a:cs typeface="Times New Roman"/>
            </a:endParaRPr>
          </a:p>
          <a:p>
            <a:pPr>
              <a:spcAft>
                <a:spcPts val="0"/>
              </a:spcAft>
            </a:pPr>
            <a:r>
              <a:rPr lang="en-GB" sz="1100" dirty="0">
                <a:effectLst/>
                <a:latin typeface="Times New Roman"/>
                <a:ea typeface="Times New Roman"/>
                <a:cs typeface="Times New Roman"/>
              </a:rPr>
              <a:t> </a:t>
            </a:r>
            <a:endParaRPr lang="en-GB" sz="1100" dirty="0">
              <a:effectLst/>
              <a:latin typeface="Arial"/>
              <a:ea typeface="Times New Roman"/>
              <a:cs typeface="Times New Roman"/>
            </a:endParaRPr>
          </a:p>
        </p:txBody>
      </p:sp>
      <p:cxnSp>
        <p:nvCxnSpPr>
          <p:cNvPr id="10" name="Straight Connector 9"/>
          <p:cNvCxnSpPr>
            <a:cxnSpLocks noChangeShapeType="1"/>
          </p:cNvCxnSpPr>
          <p:nvPr/>
        </p:nvCxnSpPr>
        <p:spPr bwMode="auto">
          <a:xfrm>
            <a:off x="2736939" y="2824481"/>
            <a:ext cx="228600"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1" name="Straight Connector 10"/>
          <p:cNvCxnSpPr>
            <a:cxnSpLocks noChangeShapeType="1"/>
          </p:cNvCxnSpPr>
          <p:nvPr/>
        </p:nvCxnSpPr>
        <p:spPr bwMode="auto">
          <a:xfrm>
            <a:off x="4222839" y="2824481"/>
            <a:ext cx="228600"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 name="Straight Connector 11"/>
          <p:cNvCxnSpPr>
            <a:cxnSpLocks noChangeShapeType="1"/>
          </p:cNvCxnSpPr>
          <p:nvPr/>
        </p:nvCxnSpPr>
        <p:spPr bwMode="auto">
          <a:xfrm flipH="1">
            <a:off x="6280239" y="5273789"/>
            <a:ext cx="228600"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3" name="Rectangle 12"/>
          <p:cNvSpPr>
            <a:spLocks noChangeArrowheads="1"/>
          </p:cNvSpPr>
          <p:nvPr/>
        </p:nvSpPr>
        <p:spPr bwMode="auto">
          <a:xfrm>
            <a:off x="6508839" y="4820399"/>
            <a:ext cx="1028700" cy="1440160"/>
          </a:xfrm>
          <a:prstGeom prst="rect">
            <a:avLst/>
          </a:prstGeom>
          <a:solidFill>
            <a:schemeClr val="bg1"/>
          </a:solidFill>
          <a:ln w="38100">
            <a:solidFill>
              <a:srgbClr val="000000"/>
            </a:solidFill>
            <a:miter lim="800000"/>
            <a:headEnd/>
            <a:tailEnd/>
          </a:ln>
        </p:spPr>
        <p:txBody>
          <a:bodyPr rot="0" vert="horz" wrap="square" lIns="90595" tIns="45298" rIns="90595" bIns="45298" anchor="ctr" anchorCtr="0" upright="1">
            <a:noAutofit/>
          </a:bodyPr>
          <a:lstStyle/>
          <a:p>
            <a:pPr algn="ctr">
              <a:spcAft>
                <a:spcPts val="0"/>
              </a:spcAft>
            </a:pPr>
            <a:r>
              <a:rPr lang="en-GB" sz="1100" b="1" dirty="0">
                <a:effectLst/>
                <a:latin typeface="Times New Roman"/>
                <a:ea typeface="Times New Roman"/>
                <a:cs typeface="Times New Roman"/>
              </a:rPr>
              <a:t> </a:t>
            </a:r>
            <a:r>
              <a:rPr lang="en-GB" sz="1100" b="1" dirty="0">
                <a:effectLst/>
                <a:latin typeface="Calibri" panose="020F0502020204030204" pitchFamily="34" charset="0"/>
                <a:ea typeface="Times New Roman"/>
                <a:cs typeface="Times New Roman"/>
              </a:rPr>
              <a:t>Client or Employer to contact specialist for advice</a:t>
            </a:r>
            <a:endParaRPr lang="en-GB" sz="1100" dirty="0">
              <a:effectLst/>
              <a:latin typeface="Calibri" panose="020F0502020204030204" pitchFamily="34" charset="0"/>
              <a:ea typeface="Times New Roman"/>
              <a:cs typeface="Times New Roman"/>
            </a:endParaRPr>
          </a:p>
        </p:txBody>
      </p:sp>
      <p:cxnSp>
        <p:nvCxnSpPr>
          <p:cNvPr id="14" name="Straight Connector 13"/>
          <p:cNvCxnSpPr>
            <a:cxnSpLocks noChangeShapeType="1"/>
            <a:stCxn id="9" idx="2"/>
            <a:endCxn id="13" idx="0"/>
          </p:cNvCxnSpPr>
          <p:nvPr/>
        </p:nvCxnSpPr>
        <p:spPr bwMode="auto">
          <a:xfrm>
            <a:off x="7023189" y="4293096"/>
            <a:ext cx="0" cy="527303"/>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 name="Rectangle 14"/>
          <p:cNvSpPr>
            <a:spLocks noChangeArrowheads="1"/>
          </p:cNvSpPr>
          <p:nvPr/>
        </p:nvSpPr>
        <p:spPr bwMode="auto">
          <a:xfrm>
            <a:off x="4454614" y="4820399"/>
            <a:ext cx="1828800" cy="144016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90595" tIns="45298" rIns="90595" bIns="45298" anchor="ctr" anchorCtr="0" upright="1">
            <a:noAutofit/>
          </a:bodyPr>
          <a:lstStyle/>
          <a:p>
            <a:pPr algn="ctr">
              <a:spcAft>
                <a:spcPts val="0"/>
              </a:spcAft>
            </a:pPr>
            <a:r>
              <a:rPr lang="en-GB" sz="1100" b="1" dirty="0">
                <a:effectLst/>
                <a:latin typeface="Calibri" panose="020F0502020204030204" pitchFamily="34" charset="0"/>
                <a:ea typeface="Times New Roman"/>
                <a:cs typeface="Times New Roman"/>
              </a:rPr>
              <a:t>Wait outside property for further advice. Be conscious of your movements i.e. do not sit in a vehicle, stay away from others until advice is sought</a:t>
            </a:r>
            <a:endParaRPr lang="en-GB" sz="1100" dirty="0">
              <a:effectLst/>
              <a:latin typeface="Calibri" panose="020F0502020204030204" pitchFamily="34" charset="0"/>
              <a:ea typeface="Times New Roman"/>
              <a:cs typeface="Times New Roman"/>
            </a:endParaRPr>
          </a:p>
          <a:p>
            <a:pPr>
              <a:spcAft>
                <a:spcPts val="0"/>
              </a:spcAft>
            </a:pPr>
            <a:r>
              <a:rPr lang="en-GB" sz="1100" b="1" dirty="0">
                <a:effectLst/>
                <a:latin typeface="Calibri" panose="020F0502020204030204" pitchFamily="34" charset="0"/>
                <a:ea typeface="Times New Roman"/>
                <a:cs typeface="Times New Roman"/>
              </a:rPr>
              <a:t> </a:t>
            </a:r>
            <a:endParaRPr lang="en-GB" sz="1100" dirty="0">
              <a:effectLst/>
              <a:latin typeface="Calibri" panose="020F0502020204030204" pitchFamily="34" charset="0"/>
              <a:ea typeface="Times New Roman"/>
              <a:cs typeface="Times New Roman"/>
            </a:endParaRPr>
          </a:p>
        </p:txBody>
      </p:sp>
      <p:sp>
        <p:nvSpPr>
          <p:cNvPr id="16" name="Rectangle 15"/>
          <p:cNvSpPr>
            <a:spLocks noChangeArrowheads="1"/>
          </p:cNvSpPr>
          <p:nvPr/>
        </p:nvSpPr>
        <p:spPr bwMode="auto">
          <a:xfrm>
            <a:off x="2966809" y="4820399"/>
            <a:ext cx="1257300" cy="1440160"/>
          </a:xfrm>
          <a:prstGeom prst="rect">
            <a:avLst/>
          </a:prstGeom>
          <a:solidFill>
            <a:schemeClr val="bg1"/>
          </a:solidFill>
          <a:ln w="38100">
            <a:solidFill>
              <a:srgbClr val="000000"/>
            </a:solidFill>
            <a:miter lim="800000"/>
            <a:headEnd/>
            <a:tailEnd/>
          </a:ln>
        </p:spPr>
        <p:txBody>
          <a:bodyPr rot="0" vert="horz" wrap="square" lIns="90595" tIns="45298" rIns="90595" bIns="45298" anchor="t" anchorCtr="0" upright="1">
            <a:noAutofit/>
          </a:bodyPr>
          <a:lstStyle/>
          <a:p>
            <a:pPr algn="ctr"/>
            <a:r>
              <a:rPr lang="en-GB" sz="1100" b="1" dirty="0"/>
              <a:t>Bulk samples from release/fall and swab samples from clothes to be taken for identification by a competent person.</a:t>
            </a:r>
            <a:endParaRPr lang="en-GB" sz="1100" dirty="0"/>
          </a:p>
        </p:txBody>
      </p:sp>
      <p:cxnSp>
        <p:nvCxnSpPr>
          <p:cNvPr id="17" name="Straight Connector 16"/>
          <p:cNvCxnSpPr>
            <a:cxnSpLocks noChangeShapeType="1"/>
          </p:cNvCxnSpPr>
          <p:nvPr/>
        </p:nvCxnSpPr>
        <p:spPr bwMode="auto">
          <a:xfrm flipH="1">
            <a:off x="4222839" y="5273789"/>
            <a:ext cx="228600"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Straight Connector 17"/>
          <p:cNvCxnSpPr>
            <a:cxnSpLocks noChangeShapeType="1"/>
          </p:cNvCxnSpPr>
          <p:nvPr/>
        </p:nvCxnSpPr>
        <p:spPr bwMode="auto">
          <a:xfrm>
            <a:off x="4565739" y="1452246"/>
            <a:ext cx="0" cy="22860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Straight Connector 18"/>
          <p:cNvCxnSpPr>
            <a:cxnSpLocks noChangeShapeType="1"/>
          </p:cNvCxnSpPr>
          <p:nvPr/>
        </p:nvCxnSpPr>
        <p:spPr bwMode="auto">
          <a:xfrm>
            <a:off x="6280239" y="2824481"/>
            <a:ext cx="228600"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0" name="Rectangle 19"/>
          <p:cNvSpPr>
            <a:spLocks noChangeArrowheads="1"/>
          </p:cNvSpPr>
          <p:nvPr/>
        </p:nvSpPr>
        <p:spPr bwMode="auto">
          <a:xfrm>
            <a:off x="1364069" y="4813413"/>
            <a:ext cx="1371600" cy="1447145"/>
          </a:xfrm>
          <a:prstGeom prst="rect">
            <a:avLst/>
          </a:prstGeom>
          <a:solidFill>
            <a:sysClr val="window" lastClr="FFFFFF"/>
          </a:solidFill>
          <a:ln w="38100">
            <a:solidFill>
              <a:srgbClr val="000000"/>
            </a:solidFill>
            <a:miter lim="800000"/>
            <a:headEnd/>
            <a:tailEnd/>
          </a:ln>
        </p:spPr>
        <p:txBody>
          <a:bodyPr rot="0" vert="horz" wrap="square" lIns="90595" tIns="45298" rIns="90595" bIns="45298" anchor="t" anchorCtr="0" upright="1">
            <a:noAutofit/>
          </a:bodyPr>
          <a:lstStyle/>
          <a:p>
            <a:pPr algn="ctr">
              <a:spcAft>
                <a:spcPts val="0"/>
              </a:spcAft>
            </a:pPr>
            <a:r>
              <a:rPr lang="en-GB" sz="1100" b="1" dirty="0">
                <a:effectLst/>
                <a:latin typeface="Calibri" panose="020F0502020204030204" pitchFamily="34" charset="0"/>
                <a:ea typeface="Times New Roman"/>
                <a:cs typeface="Times New Roman"/>
              </a:rPr>
              <a:t>Dependent on results, Client / Employer to arrange for clean </a:t>
            </a:r>
            <a:r>
              <a:rPr lang="en-GB" sz="1100" b="1" dirty="0" smtClean="0">
                <a:effectLst/>
                <a:latin typeface="Calibri" panose="020F0502020204030204" pitchFamily="34" charset="0"/>
                <a:ea typeface="Times New Roman"/>
                <a:cs typeface="Times New Roman"/>
              </a:rPr>
              <a:t>up. </a:t>
            </a:r>
            <a:r>
              <a:rPr lang="en-GB" sz="1100" b="1" dirty="0">
                <a:latin typeface="Calibri" panose="020F0502020204030204" pitchFamily="34" charset="0"/>
                <a:ea typeface="Times New Roman"/>
                <a:cs typeface="Times New Roman"/>
              </a:rPr>
              <a:t>I</a:t>
            </a:r>
            <a:r>
              <a:rPr lang="en-GB" sz="1100" b="1" dirty="0" smtClean="0">
                <a:effectLst/>
                <a:latin typeface="Calibri" panose="020F0502020204030204" pitchFamily="34" charset="0"/>
                <a:ea typeface="Times New Roman"/>
                <a:cs typeface="Times New Roman"/>
              </a:rPr>
              <a:t>f </a:t>
            </a:r>
            <a:r>
              <a:rPr lang="en-GB" sz="1100" b="1" dirty="0">
                <a:effectLst/>
                <a:latin typeface="Calibri" panose="020F0502020204030204" pitchFamily="34" charset="0"/>
                <a:ea typeface="Times New Roman"/>
                <a:cs typeface="Times New Roman"/>
              </a:rPr>
              <a:t>confirmed as asbestos </a:t>
            </a:r>
            <a:r>
              <a:rPr lang="en-GB" sz="1100" b="1" dirty="0" smtClean="0">
                <a:effectLst/>
                <a:latin typeface="Calibri" panose="020F0502020204030204" pitchFamily="34" charset="0"/>
                <a:ea typeface="Times New Roman"/>
                <a:cs typeface="Times New Roman"/>
              </a:rPr>
              <a:t>record the incident  </a:t>
            </a:r>
            <a:r>
              <a:rPr lang="en-GB" sz="1100" b="1" dirty="0">
                <a:effectLst/>
                <a:latin typeface="Calibri" panose="020F0502020204030204" pitchFamily="34" charset="0"/>
                <a:ea typeface="Times New Roman"/>
                <a:cs typeface="Times New Roman"/>
              </a:rPr>
              <a:t>on personnel file</a:t>
            </a:r>
            <a:endParaRPr lang="en-GB" sz="1100" dirty="0">
              <a:effectLst/>
              <a:latin typeface="Calibri" panose="020F0502020204030204" pitchFamily="34" charset="0"/>
              <a:ea typeface="Times New Roman"/>
              <a:cs typeface="Times New Roman"/>
            </a:endParaRPr>
          </a:p>
        </p:txBody>
      </p:sp>
      <p:cxnSp>
        <p:nvCxnSpPr>
          <p:cNvPr id="21" name="Straight Connector 20"/>
          <p:cNvCxnSpPr>
            <a:cxnSpLocks noChangeShapeType="1"/>
          </p:cNvCxnSpPr>
          <p:nvPr/>
        </p:nvCxnSpPr>
        <p:spPr bwMode="auto">
          <a:xfrm flipH="1">
            <a:off x="2736939" y="5275694"/>
            <a:ext cx="228600"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2572461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439</Words>
  <Application>Microsoft Office PowerPoint</Application>
  <PresentationFormat>On-screen Show (4:3)</PresentationFormat>
  <Paragraphs>41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UKATA EMERGENCY PROCEDURES</vt:lpstr>
      <vt:lpstr>PRE-WORK ASSESSMENT</vt:lpstr>
      <vt:lpstr>EMERGENCY PROCEDURE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UKATA EMERGENCY PROCEDURES</dc:title>
  <dc:creator>Graham</dc:creator>
  <cp:lastModifiedBy>UKATA</cp:lastModifiedBy>
  <cp:revision>12</cp:revision>
  <dcterms:created xsi:type="dcterms:W3CDTF">2014-03-17T14:09:25Z</dcterms:created>
  <dcterms:modified xsi:type="dcterms:W3CDTF">2014-11-17T20:48:56Z</dcterms:modified>
</cp:coreProperties>
</file>