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96" r:id="rId2"/>
    <p:sldId id="877" r:id="rId3"/>
    <p:sldId id="897" r:id="rId4"/>
    <p:sldId id="803" r:id="rId5"/>
    <p:sldId id="898" r:id="rId6"/>
    <p:sldId id="881" r:id="rId7"/>
    <p:sldId id="893" r:id="rId8"/>
    <p:sldId id="882" r:id="rId9"/>
    <p:sldId id="883" r:id="rId10"/>
    <p:sldId id="729" r:id="rId11"/>
    <p:sldId id="730" r:id="rId12"/>
    <p:sldId id="446" r:id="rId13"/>
    <p:sldId id="738" r:id="rId14"/>
    <p:sldId id="731" r:id="rId15"/>
    <p:sldId id="768" r:id="rId16"/>
    <p:sldId id="438" r:id="rId17"/>
    <p:sldId id="874" r:id="rId18"/>
    <p:sldId id="899" r:id="rId19"/>
    <p:sldId id="880" r:id="rId20"/>
    <p:sldId id="740" r:id="rId21"/>
    <p:sldId id="895" r:id="rId22"/>
    <p:sldId id="777" r:id="rId23"/>
    <p:sldId id="778" r:id="rId24"/>
    <p:sldId id="873" r:id="rId25"/>
    <p:sldId id="779" r:id="rId26"/>
    <p:sldId id="782" r:id="rId27"/>
    <p:sldId id="884" r:id="rId28"/>
    <p:sldId id="766" r:id="rId29"/>
    <p:sldId id="890" r:id="rId30"/>
    <p:sldId id="888" r:id="rId31"/>
    <p:sldId id="889" r:id="rId32"/>
    <p:sldId id="885" r:id="rId33"/>
    <p:sldId id="774" r:id="rId34"/>
    <p:sldId id="900" r:id="rId35"/>
  </p:sldIdLst>
  <p:sldSz cx="9144000" cy="6858000" type="screen4x3"/>
  <p:notesSz cx="7102475" cy="938847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A02"/>
    <a:srgbClr val="0000CC"/>
    <a:srgbClr val="0066FF"/>
    <a:srgbClr val="FC3210"/>
    <a:srgbClr val="008000"/>
    <a:srgbClr val="A70532"/>
    <a:srgbClr val="B30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3" autoAdjust="0"/>
    <p:restoredTop sz="92742" autoAdjust="0"/>
  </p:normalViewPr>
  <p:slideViewPr>
    <p:cSldViewPr>
      <p:cViewPr varScale="1">
        <p:scale>
          <a:sx n="60" d="100"/>
          <a:sy n="60" d="100"/>
        </p:scale>
        <p:origin x="-11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48" y="-96"/>
      </p:cViewPr>
      <p:guideLst>
        <p:guide orient="horz" pos="2957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DF84C-3128-444D-A5E4-8900903E89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C0BDE7-2A07-4378-A3B3-55963C607A6E}">
      <dgm:prSet phldrT="[Text]" custT="1"/>
      <dgm:spPr/>
      <dgm:t>
        <a:bodyPr/>
        <a:lstStyle/>
        <a:p>
          <a:r>
            <a:rPr lang="en-GB" sz="1600" b="1" dirty="0"/>
            <a:t>Document to publishers (TSO</a:t>
          </a:r>
          <a:r>
            <a:rPr lang="en-GB" sz="1600" b="1" dirty="0" smtClean="0"/>
            <a:t>)</a:t>
          </a:r>
        </a:p>
        <a:p>
          <a:r>
            <a:rPr lang="en-GB" sz="1600" b="1" dirty="0" smtClean="0">
              <a:solidFill>
                <a:srgbClr val="C00000"/>
              </a:solidFill>
            </a:rPr>
            <a:t>(April)</a:t>
          </a:r>
          <a:endParaRPr lang="en-GB" sz="1600" b="1" dirty="0">
            <a:solidFill>
              <a:srgbClr val="C00000"/>
            </a:solidFill>
          </a:endParaRPr>
        </a:p>
      </dgm:t>
    </dgm:pt>
    <dgm:pt modelId="{6F150F6F-60E4-4EC5-AA98-9ED38D1C7499}" type="parTrans" cxnId="{89B0D069-1F3E-4465-BFE8-9861C6D8975A}">
      <dgm:prSet/>
      <dgm:spPr/>
      <dgm:t>
        <a:bodyPr/>
        <a:lstStyle/>
        <a:p>
          <a:endParaRPr lang="en-GB"/>
        </a:p>
      </dgm:t>
    </dgm:pt>
    <dgm:pt modelId="{7B38BF27-291D-4991-BA60-55F00C826BD6}" type="sibTrans" cxnId="{89B0D069-1F3E-4465-BFE8-9861C6D8975A}">
      <dgm:prSet/>
      <dgm:spPr/>
      <dgm:t>
        <a:bodyPr/>
        <a:lstStyle/>
        <a:p>
          <a:endParaRPr lang="en-GB"/>
        </a:p>
      </dgm:t>
    </dgm:pt>
    <dgm:pt modelId="{EED19E55-6244-42E1-AC05-0532D4243299}">
      <dgm:prSet custT="1"/>
      <dgm:spPr/>
      <dgm:t>
        <a:bodyPr/>
        <a:lstStyle/>
        <a:p>
          <a:r>
            <a:rPr lang="en-GB" sz="1600" b="1" dirty="0"/>
            <a:t>Some further (minor) </a:t>
          </a:r>
          <a:r>
            <a:rPr lang="en-GB" sz="1600" b="1" dirty="0" smtClean="0"/>
            <a:t>changes </a:t>
          </a:r>
          <a:r>
            <a:rPr lang="en-GB" sz="1600" b="1" dirty="0"/>
            <a:t>made </a:t>
          </a:r>
          <a:endParaRPr lang="en-GB" sz="1600" b="1" dirty="0" smtClean="0"/>
        </a:p>
        <a:p>
          <a:r>
            <a:rPr lang="en-GB" sz="1600" b="1" dirty="0" smtClean="0">
              <a:solidFill>
                <a:srgbClr val="B30337"/>
              </a:solidFill>
            </a:rPr>
            <a:t>(May)</a:t>
          </a:r>
          <a:endParaRPr lang="en-GB" sz="1600" b="1" dirty="0">
            <a:solidFill>
              <a:srgbClr val="B30337"/>
            </a:solidFill>
          </a:endParaRPr>
        </a:p>
      </dgm:t>
    </dgm:pt>
    <dgm:pt modelId="{CF989DAB-96C3-4934-96D6-2D305BA282FE}" type="parTrans" cxnId="{69A4A467-47FD-41CC-A63E-A449274797BD}">
      <dgm:prSet/>
      <dgm:spPr/>
      <dgm:t>
        <a:bodyPr/>
        <a:lstStyle/>
        <a:p>
          <a:endParaRPr lang="en-GB"/>
        </a:p>
      </dgm:t>
    </dgm:pt>
    <dgm:pt modelId="{BCD3180B-99A0-4355-A39C-E94F50136E54}" type="sibTrans" cxnId="{69A4A467-47FD-41CC-A63E-A449274797BD}">
      <dgm:prSet/>
      <dgm:spPr/>
      <dgm:t>
        <a:bodyPr/>
        <a:lstStyle/>
        <a:p>
          <a:endParaRPr lang="en-GB"/>
        </a:p>
      </dgm:t>
    </dgm:pt>
    <dgm:pt modelId="{A889326A-CF3B-44E5-A714-0CE154B5FC3D}">
      <dgm:prSet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Resubmit to </a:t>
          </a:r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TSO </a:t>
          </a:r>
          <a:r>
            <a:rPr lang="en-GB" sz="1800" b="1" dirty="0">
              <a:solidFill>
                <a:srgbClr val="B30337"/>
              </a:solidFill>
            </a:rPr>
            <a:t>(</a:t>
          </a:r>
          <a:r>
            <a:rPr lang="en-GB" sz="1800" b="1" dirty="0" smtClean="0">
              <a:solidFill>
                <a:srgbClr val="B30337"/>
              </a:solidFill>
            </a:rPr>
            <a:t>July)</a:t>
          </a:r>
          <a:endParaRPr lang="en-GB" sz="1800" b="1" dirty="0">
            <a:solidFill>
              <a:srgbClr val="B30337"/>
            </a:solidFill>
          </a:endParaRPr>
        </a:p>
      </dgm:t>
    </dgm:pt>
    <dgm:pt modelId="{6F30FF53-06D8-48ED-899F-5E3D71134122}" type="parTrans" cxnId="{CE73FE8F-8459-4584-AA85-83EB3A93FA4A}">
      <dgm:prSet/>
      <dgm:spPr/>
      <dgm:t>
        <a:bodyPr/>
        <a:lstStyle/>
        <a:p>
          <a:endParaRPr lang="en-GB"/>
        </a:p>
      </dgm:t>
    </dgm:pt>
    <dgm:pt modelId="{8D09B6EB-23CB-4DB8-ACD6-5AB27B1978B4}" type="sibTrans" cxnId="{CE73FE8F-8459-4584-AA85-83EB3A93FA4A}">
      <dgm:prSet/>
      <dgm:spPr/>
      <dgm:t>
        <a:bodyPr/>
        <a:lstStyle/>
        <a:p>
          <a:endParaRPr lang="en-GB"/>
        </a:p>
      </dgm:t>
    </dgm:pt>
    <dgm:pt modelId="{97EF0EAC-483C-4D6B-8660-561E77D11C5B}">
      <dgm:prSet/>
      <dgm:spPr/>
      <dgm:t>
        <a:bodyPr/>
        <a:lstStyle/>
        <a:p>
          <a:r>
            <a:rPr lang="en-GB" b="1" dirty="0">
              <a:latin typeface="+mn-lt"/>
            </a:rPr>
            <a:t>Final </a:t>
          </a:r>
          <a:r>
            <a:rPr lang="en-GB" b="1" dirty="0" smtClean="0">
              <a:latin typeface="+mn-lt"/>
            </a:rPr>
            <a:t>document returned  from TSO submit to PGG</a:t>
          </a:r>
          <a:endParaRPr lang="en-GB" b="1" dirty="0">
            <a:latin typeface="+mn-lt"/>
          </a:endParaRPr>
        </a:p>
      </dgm:t>
    </dgm:pt>
    <dgm:pt modelId="{F2AD2ECB-5C2A-4153-BDB3-A6BF21824EB9}" type="parTrans" cxnId="{7827F058-4038-4CC8-8561-1217063088C9}">
      <dgm:prSet/>
      <dgm:spPr/>
      <dgm:t>
        <a:bodyPr/>
        <a:lstStyle/>
        <a:p>
          <a:endParaRPr lang="en-GB"/>
        </a:p>
      </dgm:t>
    </dgm:pt>
    <dgm:pt modelId="{F9CA8584-F1F9-4DE3-B49D-B50DDBCDCFA9}" type="sibTrans" cxnId="{7827F058-4038-4CC8-8561-1217063088C9}">
      <dgm:prSet/>
      <dgm:spPr/>
      <dgm:t>
        <a:bodyPr/>
        <a:lstStyle/>
        <a:p>
          <a:endParaRPr lang="en-GB"/>
        </a:p>
      </dgm:t>
    </dgm:pt>
    <dgm:pt modelId="{9D6F4186-72F9-4513-A204-528AF78D6AF8}">
      <dgm:prSet/>
      <dgm:spPr/>
    </dgm:pt>
    <dgm:pt modelId="{B9272EFF-FAAB-463E-A34C-D5BB60C1F12A}" type="parTrans" cxnId="{464536D3-83FA-4287-997F-E7950A03C67F}">
      <dgm:prSet/>
      <dgm:spPr/>
      <dgm:t>
        <a:bodyPr/>
        <a:lstStyle/>
        <a:p>
          <a:endParaRPr lang="en-GB"/>
        </a:p>
      </dgm:t>
    </dgm:pt>
    <dgm:pt modelId="{4D378A2E-CF23-439E-B46E-801F14A7B144}" type="sibTrans" cxnId="{464536D3-83FA-4287-997F-E7950A03C67F}">
      <dgm:prSet/>
      <dgm:spPr/>
      <dgm:t>
        <a:bodyPr/>
        <a:lstStyle/>
        <a:p>
          <a:endParaRPr lang="en-GB"/>
        </a:p>
      </dgm:t>
    </dgm:pt>
    <dgm:pt modelId="{3F734798-C413-43F3-B93D-A393BDF8EB02}">
      <dgm:prSet/>
      <dgm:spPr/>
    </dgm:pt>
    <dgm:pt modelId="{18C96865-6157-4C2A-ADE1-76D2A330D33A}" type="parTrans" cxnId="{BB769D3F-D636-4494-97C8-5B24AD308EFF}">
      <dgm:prSet/>
      <dgm:spPr/>
      <dgm:t>
        <a:bodyPr/>
        <a:lstStyle/>
        <a:p>
          <a:endParaRPr lang="en-GB"/>
        </a:p>
      </dgm:t>
    </dgm:pt>
    <dgm:pt modelId="{1066A44B-EB6A-479C-9C0F-AD49DF280285}" type="sibTrans" cxnId="{BB769D3F-D636-4494-97C8-5B24AD308EFF}">
      <dgm:prSet/>
      <dgm:spPr/>
      <dgm:t>
        <a:bodyPr/>
        <a:lstStyle/>
        <a:p>
          <a:endParaRPr lang="en-GB"/>
        </a:p>
      </dgm:t>
    </dgm:pt>
    <dgm:pt modelId="{1B71FD03-A746-4ED7-82B8-4EF739F4BEC9}">
      <dgm:prSet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Final HSE comments</a:t>
          </a:r>
        </a:p>
        <a:p>
          <a:r>
            <a:rPr lang="en-GB" sz="1800" b="1" dirty="0" smtClean="0">
              <a:solidFill>
                <a:srgbClr val="C00000"/>
              </a:solidFill>
            </a:rPr>
            <a:t>(May)</a:t>
          </a:r>
          <a:endParaRPr lang="en-GB" sz="1800" b="1" dirty="0">
            <a:solidFill>
              <a:srgbClr val="C00000"/>
            </a:solidFill>
          </a:endParaRPr>
        </a:p>
      </dgm:t>
    </dgm:pt>
    <dgm:pt modelId="{44AB38A8-5DE1-4186-BE61-F31607734F40}" type="parTrans" cxnId="{9D76AD64-6EB1-4A84-BAB1-6A6FD831CC64}">
      <dgm:prSet/>
      <dgm:spPr/>
      <dgm:t>
        <a:bodyPr/>
        <a:lstStyle/>
        <a:p>
          <a:endParaRPr lang="en-GB"/>
        </a:p>
      </dgm:t>
    </dgm:pt>
    <dgm:pt modelId="{8FF3FE31-A674-43C8-92FD-458C54F22E3A}" type="sibTrans" cxnId="{9D76AD64-6EB1-4A84-BAB1-6A6FD831CC64}">
      <dgm:prSet/>
      <dgm:spPr/>
      <dgm:t>
        <a:bodyPr/>
        <a:lstStyle/>
        <a:p>
          <a:endParaRPr lang="en-GB"/>
        </a:p>
      </dgm:t>
    </dgm:pt>
    <dgm:pt modelId="{609A29F9-B8A9-45A5-8E3E-57E4541341F4}">
      <dgm:prSet/>
      <dgm:spPr/>
    </dgm:pt>
    <dgm:pt modelId="{F647CEF2-7F5C-4FB8-B4FC-E8F127C3F815}" type="parTrans" cxnId="{B46D9D67-7148-4267-87CB-94CDC19E0B68}">
      <dgm:prSet/>
      <dgm:spPr/>
      <dgm:t>
        <a:bodyPr/>
        <a:lstStyle/>
        <a:p>
          <a:endParaRPr lang="en-GB"/>
        </a:p>
      </dgm:t>
    </dgm:pt>
    <dgm:pt modelId="{119BEC1C-FA08-4925-BF9F-88EC88A8229A}" type="sibTrans" cxnId="{B46D9D67-7148-4267-87CB-94CDC19E0B68}">
      <dgm:prSet/>
      <dgm:spPr/>
      <dgm:t>
        <a:bodyPr/>
        <a:lstStyle/>
        <a:p>
          <a:endParaRPr lang="en-GB"/>
        </a:p>
      </dgm:t>
    </dgm:pt>
    <dgm:pt modelId="{0A9930A1-0DDD-4269-8331-1393FA2BAA6F}">
      <dgm:prSet/>
      <dgm:spPr/>
      <dgm:t>
        <a:bodyPr/>
        <a:lstStyle/>
        <a:p>
          <a:endParaRPr lang="en-GB" b="1" dirty="0">
            <a:latin typeface="+mn-lt"/>
          </a:endParaRPr>
        </a:p>
      </dgm:t>
    </dgm:pt>
    <dgm:pt modelId="{653A5FC2-45FD-4844-9AD1-3C019EE60B0E}" type="parTrans" cxnId="{F7729EBB-AC0B-4DAB-ACAC-4AAAC380AE98}">
      <dgm:prSet/>
      <dgm:spPr/>
      <dgm:t>
        <a:bodyPr/>
        <a:lstStyle/>
        <a:p>
          <a:endParaRPr lang="en-GB"/>
        </a:p>
      </dgm:t>
    </dgm:pt>
    <dgm:pt modelId="{9C0BB41C-7440-4C79-A322-5254456C6D37}" type="sibTrans" cxnId="{F7729EBB-AC0B-4DAB-ACAC-4AAAC380AE98}">
      <dgm:prSet/>
      <dgm:spPr/>
      <dgm:t>
        <a:bodyPr/>
        <a:lstStyle/>
        <a:p>
          <a:endParaRPr lang="en-GB"/>
        </a:p>
      </dgm:t>
    </dgm:pt>
    <dgm:pt modelId="{3CECCCCC-43BD-4268-B0CB-6D237C835745}" type="pres">
      <dgm:prSet presAssocID="{80DDF84C-3128-444D-A5E4-8900903E897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CEA958-D3E6-4D96-A0D5-B0121A2AF38E}" type="pres">
      <dgm:prSet presAssocID="{80DDF84C-3128-444D-A5E4-8900903E8971}" presName="arrow" presStyleLbl="bgShp" presStyleIdx="0" presStyleCnt="1" custLinFactNeighborX="-1923" custLinFactNeighborY="1538"/>
      <dgm:spPr>
        <a:solidFill>
          <a:schemeClr val="bg1">
            <a:lumMod val="85000"/>
          </a:schemeClr>
        </a:solidFill>
        <a:ln>
          <a:solidFill>
            <a:srgbClr val="A70532"/>
          </a:solidFill>
        </a:ln>
      </dgm:spPr>
    </dgm:pt>
    <dgm:pt modelId="{D4D82432-9C0E-461C-A132-F88A0DF73D65}" type="pres">
      <dgm:prSet presAssocID="{80DDF84C-3128-444D-A5E4-8900903E8971}" presName="arrowDiagram5" presStyleCnt="0"/>
      <dgm:spPr/>
    </dgm:pt>
    <dgm:pt modelId="{3295CB98-AAD4-43E6-B968-177D3C7C4E5B}" type="pres">
      <dgm:prSet presAssocID="{81C0BDE7-2A07-4378-A3B3-55963C607A6E}" presName="bullet5a" presStyleLbl="node1" presStyleIdx="0" presStyleCnt="5" custLinFactNeighborX="-10200" custLinFactNeighborY="-97575"/>
      <dgm:spPr>
        <a:solidFill>
          <a:srgbClr val="B30337"/>
        </a:solidFill>
      </dgm:spPr>
    </dgm:pt>
    <dgm:pt modelId="{D446DCE4-BDFF-468C-9E20-CE52E9439F56}" type="pres">
      <dgm:prSet presAssocID="{81C0BDE7-2A07-4378-A3B3-55963C607A6E}" presName="textBox5a" presStyleLbl="revTx" presStyleIdx="0" presStyleCnt="5" custScaleX="128421" custLinFactNeighborX="-11039" custLinFactNeighborY="30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2E5EAD-4785-4C36-965C-8AF4A259408F}" type="pres">
      <dgm:prSet presAssocID="{EED19E55-6244-42E1-AC05-0532D4243299}" presName="bullet5b" presStyleLbl="node1" presStyleIdx="1" presStyleCnt="5" custLinFactNeighborX="-5128" custLinFactNeighborY="-23851"/>
      <dgm:spPr>
        <a:solidFill>
          <a:srgbClr val="B30337"/>
        </a:solidFill>
      </dgm:spPr>
    </dgm:pt>
    <dgm:pt modelId="{90F397E3-AF56-4685-A647-F4BFA42D52EE}" type="pres">
      <dgm:prSet presAssocID="{EED19E55-6244-42E1-AC05-0532D4243299}" presName="textBox5b" presStyleLbl="revTx" presStyleIdx="1" presStyleCnt="5" custScaleX="123910" custScaleY="76244" custLinFactNeighborX="5792" custLinFactNeighborY="-36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9DA01-47EF-4806-8EEE-17FDB69BEB8C}" type="pres">
      <dgm:prSet presAssocID="{1B71FD03-A746-4ED7-82B8-4EF739F4BEC9}" presName="bullet5c" presStyleLbl="node1" presStyleIdx="2" presStyleCnt="5"/>
      <dgm:spPr>
        <a:solidFill>
          <a:srgbClr val="AA1A02"/>
        </a:solidFill>
      </dgm:spPr>
      <dgm:t>
        <a:bodyPr/>
        <a:lstStyle/>
        <a:p>
          <a:endParaRPr lang="en-GB"/>
        </a:p>
      </dgm:t>
    </dgm:pt>
    <dgm:pt modelId="{417773A1-DFC2-443A-8A7B-F3E5576B0875}" type="pres">
      <dgm:prSet presAssocID="{1B71FD03-A746-4ED7-82B8-4EF739F4BEC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195E2D-00E5-4571-8FFD-6DFA140E9D27}" type="pres">
      <dgm:prSet presAssocID="{A889326A-CF3B-44E5-A714-0CE154B5FC3D}" presName="bullet5d" presStyleLbl="node1" presStyleIdx="3" presStyleCnt="5"/>
      <dgm:spPr>
        <a:solidFill>
          <a:srgbClr val="AA1A02"/>
        </a:solidFill>
      </dgm:spPr>
      <dgm:t>
        <a:bodyPr/>
        <a:lstStyle/>
        <a:p>
          <a:endParaRPr lang="en-GB"/>
        </a:p>
      </dgm:t>
    </dgm:pt>
    <dgm:pt modelId="{B71E183F-F36E-42C7-A53A-C954B142801C}" type="pres">
      <dgm:prSet presAssocID="{A889326A-CF3B-44E5-A714-0CE154B5FC3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C9285-845D-4B7D-8DDF-DA2EC8DB5FFF}" type="pres">
      <dgm:prSet presAssocID="{97EF0EAC-483C-4D6B-8660-561E77D11C5B}" presName="bullet5e" presStyleLbl="node1" presStyleIdx="4" presStyleCnt="5"/>
      <dgm:spPr>
        <a:solidFill>
          <a:srgbClr val="AA1A02"/>
        </a:solidFill>
      </dgm:spPr>
      <dgm:t>
        <a:bodyPr/>
        <a:lstStyle/>
        <a:p>
          <a:endParaRPr lang="en-GB"/>
        </a:p>
      </dgm:t>
    </dgm:pt>
    <dgm:pt modelId="{9DFCAFC9-7113-4BDE-A832-69CED4C8345E}" type="pres">
      <dgm:prSet presAssocID="{97EF0EAC-483C-4D6B-8660-561E77D11C5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2FABD6-F69A-47CE-ACB5-07B28892F8A3}" type="presOf" srcId="{EED19E55-6244-42E1-AC05-0532D4243299}" destId="{90F397E3-AF56-4685-A647-F4BFA42D52EE}" srcOrd="0" destOrd="0" presId="urn:microsoft.com/office/officeart/2005/8/layout/arrow2"/>
    <dgm:cxn modelId="{9D76AD64-6EB1-4A84-BAB1-6A6FD831CC64}" srcId="{80DDF84C-3128-444D-A5E4-8900903E8971}" destId="{1B71FD03-A746-4ED7-82B8-4EF739F4BEC9}" srcOrd="2" destOrd="0" parTransId="{44AB38A8-5DE1-4186-BE61-F31607734F40}" sibTransId="{8FF3FE31-A674-43C8-92FD-458C54F22E3A}"/>
    <dgm:cxn modelId="{7827F058-4038-4CC8-8561-1217063088C9}" srcId="{80DDF84C-3128-444D-A5E4-8900903E8971}" destId="{97EF0EAC-483C-4D6B-8660-561E77D11C5B}" srcOrd="4" destOrd="0" parTransId="{F2AD2ECB-5C2A-4153-BDB3-A6BF21824EB9}" sibTransId="{F9CA8584-F1F9-4DE3-B49D-B50DDBCDCFA9}"/>
    <dgm:cxn modelId="{CBAC595B-F23D-4014-8418-688F642B31C1}" type="presOf" srcId="{A889326A-CF3B-44E5-A714-0CE154B5FC3D}" destId="{B71E183F-F36E-42C7-A53A-C954B142801C}" srcOrd="0" destOrd="0" presId="urn:microsoft.com/office/officeart/2005/8/layout/arrow2"/>
    <dgm:cxn modelId="{BB769D3F-D636-4494-97C8-5B24AD308EFF}" srcId="{80DDF84C-3128-444D-A5E4-8900903E8971}" destId="{3F734798-C413-43F3-B93D-A393BDF8EB02}" srcOrd="8" destOrd="0" parTransId="{18C96865-6157-4C2A-ADE1-76D2A330D33A}" sibTransId="{1066A44B-EB6A-479C-9C0F-AD49DF280285}"/>
    <dgm:cxn modelId="{DC716D53-D2A9-48B4-A23C-EAA0480BA4A9}" type="presOf" srcId="{81C0BDE7-2A07-4378-A3B3-55963C607A6E}" destId="{D446DCE4-BDFF-468C-9E20-CE52E9439F56}" srcOrd="0" destOrd="0" presId="urn:microsoft.com/office/officeart/2005/8/layout/arrow2"/>
    <dgm:cxn modelId="{69A4A467-47FD-41CC-A63E-A449274797BD}" srcId="{80DDF84C-3128-444D-A5E4-8900903E8971}" destId="{EED19E55-6244-42E1-AC05-0532D4243299}" srcOrd="1" destOrd="0" parTransId="{CF989DAB-96C3-4934-96D6-2D305BA282FE}" sibTransId="{BCD3180B-99A0-4355-A39C-E94F50136E54}"/>
    <dgm:cxn modelId="{4636B3A7-84B7-433E-AE6A-6114545F8F2C}" type="presOf" srcId="{80DDF84C-3128-444D-A5E4-8900903E8971}" destId="{3CECCCCC-43BD-4268-B0CB-6D237C835745}" srcOrd="0" destOrd="0" presId="urn:microsoft.com/office/officeart/2005/8/layout/arrow2"/>
    <dgm:cxn modelId="{4C96D87A-582F-44AB-AE8B-50C13EBD87B2}" type="presOf" srcId="{97EF0EAC-483C-4D6B-8660-561E77D11C5B}" destId="{9DFCAFC9-7113-4BDE-A832-69CED4C8345E}" srcOrd="0" destOrd="0" presId="urn:microsoft.com/office/officeart/2005/8/layout/arrow2"/>
    <dgm:cxn modelId="{89B0D069-1F3E-4465-BFE8-9861C6D8975A}" srcId="{80DDF84C-3128-444D-A5E4-8900903E8971}" destId="{81C0BDE7-2A07-4378-A3B3-55963C607A6E}" srcOrd="0" destOrd="0" parTransId="{6F150F6F-60E4-4EC5-AA98-9ED38D1C7499}" sibTransId="{7B38BF27-291D-4991-BA60-55F00C826BD6}"/>
    <dgm:cxn modelId="{F7729EBB-AC0B-4DAB-ACAC-4AAAC380AE98}" srcId="{80DDF84C-3128-444D-A5E4-8900903E8971}" destId="{0A9930A1-0DDD-4269-8331-1393FA2BAA6F}" srcOrd="5" destOrd="0" parTransId="{653A5FC2-45FD-4844-9AD1-3C019EE60B0E}" sibTransId="{9C0BB41C-7440-4C79-A322-5254456C6D37}"/>
    <dgm:cxn modelId="{B46D9D67-7148-4267-87CB-94CDC19E0B68}" srcId="{80DDF84C-3128-444D-A5E4-8900903E8971}" destId="{609A29F9-B8A9-45A5-8E3E-57E4541341F4}" srcOrd="6" destOrd="0" parTransId="{F647CEF2-7F5C-4FB8-B4FC-E8F127C3F815}" sibTransId="{119BEC1C-FA08-4925-BF9F-88EC88A8229A}"/>
    <dgm:cxn modelId="{464536D3-83FA-4287-997F-E7950A03C67F}" srcId="{80DDF84C-3128-444D-A5E4-8900903E8971}" destId="{9D6F4186-72F9-4513-A204-528AF78D6AF8}" srcOrd="7" destOrd="0" parTransId="{B9272EFF-FAAB-463E-A34C-D5BB60C1F12A}" sibTransId="{4D378A2E-CF23-439E-B46E-801F14A7B144}"/>
    <dgm:cxn modelId="{0C44E463-C1AA-4274-AECA-5B3D63430BEC}" type="presOf" srcId="{1B71FD03-A746-4ED7-82B8-4EF739F4BEC9}" destId="{417773A1-DFC2-443A-8A7B-F3E5576B0875}" srcOrd="0" destOrd="0" presId="urn:microsoft.com/office/officeart/2005/8/layout/arrow2"/>
    <dgm:cxn modelId="{CE73FE8F-8459-4584-AA85-83EB3A93FA4A}" srcId="{80DDF84C-3128-444D-A5E4-8900903E8971}" destId="{A889326A-CF3B-44E5-A714-0CE154B5FC3D}" srcOrd="3" destOrd="0" parTransId="{6F30FF53-06D8-48ED-899F-5E3D71134122}" sibTransId="{8D09B6EB-23CB-4DB8-ACD6-5AB27B1978B4}"/>
    <dgm:cxn modelId="{CEE7DEF4-83A2-49F4-8DD9-51CE50598210}" type="presParOf" srcId="{3CECCCCC-43BD-4268-B0CB-6D237C835745}" destId="{18CEA958-D3E6-4D96-A0D5-B0121A2AF38E}" srcOrd="0" destOrd="0" presId="urn:microsoft.com/office/officeart/2005/8/layout/arrow2"/>
    <dgm:cxn modelId="{E00395CE-83BB-4F2D-8DF0-0633AC6E8A41}" type="presParOf" srcId="{3CECCCCC-43BD-4268-B0CB-6D237C835745}" destId="{D4D82432-9C0E-461C-A132-F88A0DF73D65}" srcOrd="1" destOrd="0" presId="urn:microsoft.com/office/officeart/2005/8/layout/arrow2"/>
    <dgm:cxn modelId="{B8FE0AC4-816D-47EA-8270-5C2CEBB7A899}" type="presParOf" srcId="{D4D82432-9C0E-461C-A132-F88A0DF73D65}" destId="{3295CB98-AAD4-43E6-B968-177D3C7C4E5B}" srcOrd="0" destOrd="0" presId="urn:microsoft.com/office/officeart/2005/8/layout/arrow2"/>
    <dgm:cxn modelId="{6A7531AB-C773-4C1E-B745-FE6FDBF98FF4}" type="presParOf" srcId="{D4D82432-9C0E-461C-A132-F88A0DF73D65}" destId="{D446DCE4-BDFF-468C-9E20-CE52E9439F56}" srcOrd="1" destOrd="0" presId="urn:microsoft.com/office/officeart/2005/8/layout/arrow2"/>
    <dgm:cxn modelId="{DB341A71-6C3C-417D-8DB4-65AABEE50574}" type="presParOf" srcId="{D4D82432-9C0E-461C-A132-F88A0DF73D65}" destId="{F12E5EAD-4785-4C36-965C-8AF4A259408F}" srcOrd="2" destOrd="0" presId="urn:microsoft.com/office/officeart/2005/8/layout/arrow2"/>
    <dgm:cxn modelId="{442E635C-42CB-47FB-B345-067B8CB86F10}" type="presParOf" srcId="{D4D82432-9C0E-461C-A132-F88A0DF73D65}" destId="{90F397E3-AF56-4685-A647-F4BFA42D52EE}" srcOrd="3" destOrd="0" presId="urn:microsoft.com/office/officeart/2005/8/layout/arrow2"/>
    <dgm:cxn modelId="{7BE98C00-075A-4044-8D83-7C81295E748A}" type="presParOf" srcId="{D4D82432-9C0E-461C-A132-F88A0DF73D65}" destId="{8169DA01-47EF-4806-8EEE-17FDB69BEB8C}" srcOrd="4" destOrd="0" presId="urn:microsoft.com/office/officeart/2005/8/layout/arrow2"/>
    <dgm:cxn modelId="{759A0E3A-AF39-4B9A-B847-CCEC9FA87A2F}" type="presParOf" srcId="{D4D82432-9C0E-461C-A132-F88A0DF73D65}" destId="{417773A1-DFC2-443A-8A7B-F3E5576B0875}" srcOrd="5" destOrd="0" presId="urn:microsoft.com/office/officeart/2005/8/layout/arrow2"/>
    <dgm:cxn modelId="{1C9E60F4-D481-4F86-A14D-7A0F35E9E43E}" type="presParOf" srcId="{D4D82432-9C0E-461C-A132-F88A0DF73D65}" destId="{69195E2D-00E5-4571-8FFD-6DFA140E9D27}" srcOrd="6" destOrd="0" presId="urn:microsoft.com/office/officeart/2005/8/layout/arrow2"/>
    <dgm:cxn modelId="{B5D8D791-0306-43A8-AF8B-E3FD30F3E3C6}" type="presParOf" srcId="{D4D82432-9C0E-461C-A132-F88A0DF73D65}" destId="{B71E183F-F36E-42C7-A53A-C954B142801C}" srcOrd="7" destOrd="0" presId="urn:microsoft.com/office/officeart/2005/8/layout/arrow2"/>
    <dgm:cxn modelId="{D1BF32DF-741D-438E-92C6-FAF54C45CDA1}" type="presParOf" srcId="{D4D82432-9C0E-461C-A132-F88A0DF73D65}" destId="{520C9285-845D-4B7D-8DDF-DA2EC8DB5FFF}" srcOrd="8" destOrd="0" presId="urn:microsoft.com/office/officeart/2005/8/layout/arrow2"/>
    <dgm:cxn modelId="{4A46122A-4349-4EBB-B407-312D67E85812}" type="presParOf" srcId="{D4D82432-9C0E-461C-A132-F88A0DF73D65}" destId="{9DFCAFC9-7113-4BDE-A832-69CED4C8345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EA958-D3E6-4D96-A0D5-B0121A2AF38E}">
      <dsp:nvSpPr>
        <dsp:cNvPr id="0" name=""/>
        <dsp:cNvSpPr/>
      </dsp:nvSpPr>
      <dsp:spPr>
        <a:xfrm>
          <a:off x="5" y="0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solidFill>
            <a:srgbClr val="A7053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CB98-AAD4-43E6-B968-177D3C7C4E5B}">
      <dsp:nvSpPr>
        <dsp:cNvPr id="0" name=""/>
        <dsp:cNvSpPr/>
      </dsp:nvSpPr>
      <dsp:spPr>
        <a:xfrm>
          <a:off x="864097" y="3312368"/>
          <a:ext cx="172243" cy="172243"/>
        </a:xfrm>
        <a:prstGeom prst="ellipse">
          <a:avLst/>
        </a:prstGeom>
        <a:solidFill>
          <a:srgbClr val="B303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DCE4-BDFF-468C-9E20-CE52E9439F56}">
      <dsp:nvSpPr>
        <dsp:cNvPr id="0" name=""/>
        <dsp:cNvSpPr/>
      </dsp:nvSpPr>
      <dsp:spPr>
        <a:xfrm>
          <a:off x="720080" y="3566556"/>
          <a:ext cx="1259857" cy="111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Document to publishers (TSO</a:t>
          </a:r>
          <a:r>
            <a:rPr lang="en-GB" sz="1600" b="1" kern="1200" dirty="0" smtClean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C00000"/>
              </a:solidFill>
            </a:rPr>
            <a:t>(April)</a:t>
          </a:r>
          <a:endParaRPr lang="en-GB" sz="1600" b="1" kern="1200" dirty="0">
            <a:solidFill>
              <a:srgbClr val="C00000"/>
            </a:solidFill>
          </a:endParaRPr>
        </a:p>
      </dsp:txBody>
      <dsp:txXfrm>
        <a:off x="720080" y="3566556"/>
        <a:ext cx="1259857" cy="1113963"/>
      </dsp:txXfrm>
    </dsp:sp>
    <dsp:sp modelId="{F12E5EAD-4785-4C36-965C-8AF4A259408F}">
      <dsp:nvSpPr>
        <dsp:cNvPr id="0" name=""/>
        <dsp:cNvSpPr/>
      </dsp:nvSpPr>
      <dsp:spPr>
        <a:xfrm>
          <a:off x="1800200" y="2520281"/>
          <a:ext cx="269597" cy="269597"/>
        </a:xfrm>
        <a:prstGeom prst="ellipse">
          <a:avLst/>
        </a:prstGeom>
        <a:solidFill>
          <a:srgbClr val="B303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397E3-AF56-4685-A647-F4BFA42D52EE}">
      <dsp:nvSpPr>
        <dsp:cNvPr id="0" name=""/>
        <dsp:cNvSpPr/>
      </dsp:nvSpPr>
      <dsp:spPr>
        <a:xfrm>
          <a:off x="1872209" y="2880313"/>
          <a:ext cx="1540382" cy="149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Some further (minor) </a:t>
          </a:r>
          <a:r>
            <a:rPr lang="en-GB" sz="1600" b="1" kern="1200" dirty="0" smtClean="0"/>
            <a:t>changes </a:t>
          </a:r>
          <a:r>
            <a:rPr lang="en-GB" sz="1600" b="1" kern="1200" dirty="0"/>
            <a:t>made </a:t>
          </a:r>
          <a:endParaRPr lang="en-GB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B30337"/>
              </a:solidFill>
            </a:rPr>
            <a:t>(May)</a:t>
          </a:r>
          <a:endParaRPr lang="en-GB" sz="1600" b="1" kern="1200" dirty="0">
            <a:solidFill>
              <a:srgbClr val="B30337"/>
            </a:solidFill>
          </a:endParaRPr>
        </a:p>
      </dsp:txBody>
      <dsp:txXfrm>
        <a:off x="1872209" y="2880313"/>
        <a:ext cx="1540382" cy="1495249"/>
      </dsp:txXfrm>
    </dsp:sp>
    <dsp:sp modelId="{8169DA01-47EF-4806-8EEE-17FDB69BEB8C}">
      <dsp:nvSpPr>
        <dsp:cNvPr id="0" name=""/>
        <dsp:cNvSpPr/>
      </dsp:nvSpPr>
      <dsp:spPr>
        <a:xfrm>
          <a:off x="3012238" y="1870335"/>
          <a:ext cx="359463" cy="359463"/>
        </a:xfrm>
        <a:prstGeom prst="ellipse">
          <a:avLst/>
        </a:prstGeom>
        <a:solidFill>
          <a:srgbClr val="AA1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773A1-DFC2-443A-8A7B-F3E5576B0875}">
      <dsp:nvSpPr>
        <dsp:cNvPr id="0" name=""/>
        <dsp:cNvSpPr/>
      </dsp:nvSpPr>
      <dsp:spPr>
        <a:xfrm>
          <a:off x="3191970" y="2050067"/>
          <a:ext cx="1445344" cy="263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7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Final HSE comments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C00000"/>
              </a:solidFill>
            </a:rPr>
            <a:t>(May)</a:t>
          </a:r>
          <a:endParaRPr lang="en-GB" sz="1800" b="1" kern="1200" dirty="0">
            <a:solidFill>
              <a:srgbClr val="C00000"/>
            </a:solidFill>
          </a:endParaRPr>
        </a:p>
      </dsp:txBody>
      <dsp:txXfrm>
        <a:off x="3191970" y="2050067"/>
        <a:ext cx="1445344" cy="2630452"/>
      </dsp:txXfrm>
    </dsp:sp>
    <dsp:sp modelId="{69195E2D-00E5-4571-8FFD-6DFA140E9D27}">
      <dsp:nvSpPr>
        <dsp:cNvPr id="0" name=""/>
        <dsp:cNvSpPr/>
      </dsp:nvSpPr>
      <dsp:spPr>
        <a:xfrm>
          <a:off x="4405161" y="1312417"/>
          <a:ext cx="464307" cy="464307"/>
        </a:xfrm>
        <a:prstGeom prst="ellipse">
          <a:avLst/>
        </a:prstGeom>
        <a:solidFill>
          <a:srgbClr val="AA1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E183F-F36E-42C7-A53A-C954B142801C}">
      <dsp:nvSpPr>
        <dsp:cNvPr id="0" name=""/>
        <dsp:cNvSpPr/>
      </dsp:nvSpPr>
      <dsp:spPr>
        <a:xfrm>
          <a:off x="4637315" y="1544571"/>
          <a:ext cx="1497766" cy="3135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2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Resubmit to </a:t>
          </a: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TSO </a:t>
          </a:r>
          <a:r>
            <a:rPr lang="en-GB" sz="1800" b="1" kern="1200" dirty="0">
              <a:solidFill>
                <a:srgbClr val="B30337"/>
              </a:solidFill>
            </a:rPr>
            <a:t>(</a:t>
          </a:r>
          <a:r>
            <a:rPr lang="en-GB" sz="1800" b="1" kern="1200" dirty="0" smtClean="0">
              <a:solidFill>
                <a:srgbClr val="B30337"/>
              </a:solidFill>
            </a:rPr>
            <a:t>July)</a:t>
          </a:r>
          <a:endParaRPr lang="en-GB" sz="1800" b="1" kern="1200" dirty="0">
            <a:solidFill>
              <a:srgbClr val="B30337"/>
            </a:solidFill>
          </a:endParaRPr>
        </a:p>
      </dsp:txBody>
      <dsp:txXfrm>
        <a:off x="4637315" y="1544571"/>
        <a:ext cx="1497766" cy="3135948"/>
      </dsp:txXfrm>
    </dsp:sp>
    <dsp:sp modelId="{520C9285-845D-4B7D-8DDF-DA2EC8DB5FFF}">
      <dsp:nvSpPr>
        <dsp:cNvPr id="0" name=""/>
        <dsp:cNvSpPr/>
      </dsp:nvSpPr>
      <dsp:spPr>
        <a:xfrm>
          <a:off x="5839272" y="939848"/>
          <a:ext cx="591617" cy="591617"/>
        </a:xfrm>
        <a:prstGeom prst="ellipse">
          <a:avLst/>
        </a:prstGeom>
        <a:solidFill>
          <a:srgbClr val="AA1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CAFC9-7113-4BDE-A832-69CED4C8345E}">
      <dsp:nvSpPr>
        <dsp:cNvPr id="0" name=""/>
        <dsp:cNvSpPr/>
      </dsp:nvSpPr>
      <dsp:spPr>
        <a:xfrm>
          <a:off x="6135081" y="1235657"/>
          <a:ext cx="1497766" cy="344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8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latin typeface="+mn-lt"/>
            </a:rPr>
            <a:t>Final </a:t>
          </a:r>
          <a:r>
            <a:rPr lang="en-GB" sz="1900" b="1" kern="1200" dirty="0" smtClean="0">
              <a:latin typeface="+mn-lt"/>
            </a:rPr>
            <a:t>document returned  from TSO submit to PGG</a:t>
          </a:r>
          <a:endParaRPr lang="en-GB" sz="1900" b="1" kern="1200" dirty="0">
            <a:latin typeface="+mn-lt"/>
          </a:endParaRPr>
        </a:p>
      </dsp:txBody>
      <dsp:txXfrm>
        <a:off x="6135081" y="1235657"/>
        <a:ext cx="1497766" cy="344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855" cy="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2" y="1"/>
            <a:ext cx="3076854" cy="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602"/>
            <a:ext cx="3076855" cy="4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2" y="8918602"/>
            <a:ext cx="3076854" cy="4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76426C-9479-4D83-AF0E-CE9B6E9345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144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855" cy="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2" y="1"/>
            <a:ext cx="3076854" cy="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7412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460052"/>
            <a:ext cx="5208261" cy="422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602"/>
            <a:ext cx="3076855" cy="4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2" y="8918602"/>
            <a:ext cx="3076854" cy="4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66ACF3-1AB3-4411-8311-5CA8DDD6579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321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F53B2-15C4-4A9D-BE36-BDCADC8AA54C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1675"/>
            <a:ext cx="4695825" cy="3522663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4022305" y="8917102"/>
            <a:ext cx="3078513" cy="4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21" tIns="44711" rIns="89421" bIns="44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2531C71-D7EB-4453-B744-9A3CE45F8157}" type="slidenum">
              <a:rPr lang="en-GB" altLang="en-US" sz="1200">
                <a:latin typeface="Calibri" pitchFamily="34" charset="0"/>
              </a:rPr>
              <a:pPr algn="r"/>
              <a:t>14</a:t>
            </a:fld>
            <a:endParaRPr lang="en-GB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FFFFFF"/>
              </a:solidFill>
              <a:latin typeface="L Helvetica Light" charset="0"/>
            </a:endParaRPr>
          </a:p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A70532"/>
              </a:solidFill>
              <a:latin typeface="L Helvetica Light" charset="0"/>
            </a:endParaRPr>
          </a:p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 algn="l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 dirty="0">
              <a:solidFill>
                <a:srgbClr val="A70532"/>
              </a:solidFill>
              <a:latin typeface="Arial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5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6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4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288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84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87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9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5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0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64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29" name="Picture 1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0632" y="1556792"/>
            <a:ext cx="6336704" cy="2349315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accent4"/>
                </a:solidFill>
              </a:rPr>
              <a:t>Asbestos </a:t>
            </a:r>
            <a:r>
              <a:rPr lang="en-GB" altLang="en-US" sz="3600" dirty="0">
                <a:solidFill>
                  <a:schemeClr val="accent4"/>
                </a:solidFill>
              </a:rPr>
              <a:t>Analyst Guide</a:t>
            </a:r>
            <a:r>
              <a:rPr lang="en-GB" altLang="en-US" sz="3600" b="1" dirty="0">
                <a:solidFill>
                  <a:schemeClr val="accent4"/>
                </a:solidFill>
              </a:rPr>
              <a:t/>
            </a:r>
            <a:br>
              <a:rPr lang="en-GB" altLang="en-US" sz="3600" b="1" dirty="0">
                <a:solidFill>
                  <a:schemeClr val="accent4"/>
                </a:solidFill>
              </a:rPr>
            </a:br>
            <a:r>
              <a:rPr lang="en-GB" altLang="en-US" sz="3600" dirty="0" smtClean="0">
                <a:solidFill>
                  <a:schemeClr val="accent4"/>
                </a:solidFill>
              </a:rPr>
              <a:t> </a:t>
            </a:r>
            <a:r>
              <a:rPr lang="en-GB" altLang="en-US" sz="3600" dirty="0" smtClean="0">
                <a:solidFill>
                  <a:schemeClr val="accent4"/>
                </a:solidFill>
              </a:rPr>
              <a:t/>
            </a:r>
            <a:br>
              <a:rPr lang="en-GB" altLang="en-US" sz="3600" dirty="0" smtClean="0">
                <a:solidFill>
                  <a:schemeClr val="accent4"/>
                </a:solidFill>
              </a:rPr>
            </a:br>
            <a:r>
              <a:rPr lang="en-GB" altLang="en-US" sz="3600">
                <a:solidFill>
                  <a:schemeClr val="accent4"/>
                </a:solidFill>
              </a:rPr>
              <a:t/>
            </a:r>
            <a:br>
              <a:rPr lang="en-GB" altLang="en-US" sz="3600">
                <a:solidFill>
                  <a:schemeClr val="accent4"/>
                </a:solidFill>
              </a:rPr>
            </a:br>
            <a:r>
              <a:rPr lang="en-GB" altLang="en-US" sz="3200" smtClean="0">
                <a:solidFill>
                  <a:srgbClr val="0000FF"/>
                </a:solidFill>
              </a:rPr>
              <a:t>UKATA</a:t>
            </a:r>
            <a:r>
              <a:rPr lang="en-GB" altLang="en-US" sz="3200" smtClean="0">
                <a:solidFill>
                  <a:srgbClr val="0000FF"/>
                </a:solidFill>
              </a:rPr>
              <a:t> </a:t>
            </a:r>
            <a:r>
              <a:rPr lang="en-GB" altLang="en-US" sz="3200" dirty="0" smtClean="0">
                <a:solidFill>
                  <a:srgbClr val="0000FF"/>
                </a:solidFill>
              </a:rPr>
              <a:t>Meeting </a:t>
            </a:r>
            <a:r>
              <a:rPr lang="en-GB" altLang="en-US" sz="3200" smtClean="0">
                <a:solidFill>
                  <a:srgbClr val="0000FF"/>
                </a:solidFill>
              </a:rPr>
              <a:t/>
            </a:r>
            <a:br>
              <a:rPr lang="en-GB" altLang="en-US" sz="3200" smtClean="0">
                <a:solidFill>
                  <a:srgbClr val="0000FF"/>
                </a:solidFill>
              </a:rPr>
            </a:br>
            <a:r>
              <a:rPr lang="en-GB" altLang="en-US" sz="3200" dirty="0">
                <a:solidFill>
                  <a:srgbClr val="0000FF"/>
                </a:solidFill>
              </a:rPr>
              <a:t>4</a:t>
            </a:r>
            <a:r>
              <a:rPr lang="en-GB" altLang="en-US" sz="3200" smtClean="0">
                <a:solidFill>
                  <a:srgbClr val="0000FF"/>
                </a:solidFill>
              </a:rPr>
              <a:t> </a:t>
            </a:r>
            <a:r>
              <a:rPr lang="en-GB" altLang="en-US" sz="3200" dirty="0" smtClean="0">
                <a:solidFill>
                  <a:srgbClr val="0000FF"/>
                </a:solidFill>
              </a:rPr>
              <a:t>July </a:t>
            </a:r>
            <a:r>
              <a:rPr lang="en-GB" altLang="en-US" sz="3200" dirty="0" smtClean="0">
                <a:solidFill>
                  <a:srgbClr val="0000FF"/>
                </a:solidFill>
              </a:rPr>
              <a:t>2019 </a:t>
            </a:r>
            <a:r>
              <a:rPr lang="en-GB" altLang="en-US" sz="4000" b="1" dirty="0">
                <a:solidFill>
                  <a:schemeClr val="accent4"/>
                </a:solidFill>
              </a:rPr>
              <a:t/>
            </a:r>
            <a:br>
              <a:rPr lang="en-GB" altLang="en-US" sz="4000" b="1" dirty="0">
                <a:solidFill>
                  <a:schemeClr val="accent4"/>
                </a:solidFill>
              </a:rPr>
            </a:br>
            <a:r>
              <a:rPr lang="en-GB" altLang="en-US" sz="4000" b="1" dirty="0">
                <a:solidFill>
                  <a:srgbClr val="0000FF"/>
                </a:solidFill>
              </a:rPr>
              <a:t/>
            </a:r>
            <a:br>
              <a:rPr lang="en-GB" altLang="en-US" sz="4000" b="1" dirty="0">
                <a:solidFill>
                  <a:srgbClr val="0000FF"/>
                </a:solidFill>
              </a:rPr>
            </a:br>
            <a:endParaRPr lang="en-GB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373216"/>
            <a:ext cx="7632848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b="1" dirty="0" smtClean="0">
                <a:solidFill>
                  <a:srgbClr val="FF0000"/>
                </a:solidFill>
              </a:rPr>
              <a:t>Dr Martin Gibson</a:t>
            </a:r>
          </a:p>
          <a:p>
            <a:pPr>
              <a:lnSpc>
                <a:spcPct val="80000"/>
              </a:lnSpc>
            </a:pPr>
            <a:r>
              <a:rPr lang="en-GB" altLang="en-US" sz="2800" b="1" dirty="0" smtClean="0">
                <a:solidFill>
                  <a:srgbClr val="FF0000"/>
                </a:solidFill>
              </a:rPr>
              <a:t>HSE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 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9" y="1630841"/>
            <a:ext cx="2304256" cy="2304256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49793"/>
              </p:ext>
            </p:extLst>
          </p:nvPr>
        </p:nvGraphicFramePr>
        <p:xfrm>
          <a:off x="4644008" y="4201211"/>
          <a:ext cx="1824685" cy="257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4" imgW="5676900" imgH="8019898" progId="AcroExch.Document.11">
                  <p:embed/>
                </p:oleObj>
              </mc:Choice>
              <mc:Fallback>
                <p:oleObj name="Acrobat Document" r:id="rId4" imgW="5676900" imgH="8019898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201211"/>
                        <a:ext cx="1824685" cy="2574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BFAACC-EB19-4217-A847-087351C86C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039" y="3356992"/>
            <a:ext cx="2708821" cy="3282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3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834188" cy="8461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Implications of Analysts Cleaning during 4SC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7213"/>
            <a:ext cx="7630616" cy="4649787"/>
          </a:xfrm>
        </p:spPr>
        <p:txBody>
          <a:bodyPr/>
          <a:lstStyle/>
          <a:p>
            <a:r>
              <a:rPr lang="en-GB" sz="2400" b="1" dirty="0">
                <a:solidFill>
                  <a:schemeClr val="accent6"/>
                </a:solidFill>
              </a:rPr>
              <a:t>Residual material/dust still in enclosures at 4SC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Risk higher for Analysts</a:t>
            </a:r>
          </a:p>
          <a:p>
            <a:r>
              <a:rPr lang="en-GB" sz="2400" b="1" dirty="0">
                <a:solidFill>
                  <a:schemeClr val="accent6"/>
                </a:solidFill>
              </a:rPr>
              <a:t>Operatives have failed to clean up</a:t>
            </a:r>
          </a:p>
          <a:p>
            <a:r>
              <a:rPr lang="en-GB" sz="2400" b="1" dirty="0">
                <a:solidFill>
                  <a:schemeClr val="accent6"/>
                </a:solidFill>
              </a:rPr>
              <a:t>Supervisor has failed to thoroughly inspect</a:t>
            </a:r>
          </a:p>
          <a:p>
            <a:r>
              <a:rPr lang="en-GB" sz="2400" b="1" dirty="0">
                <a:solidFill>
                  <a:schemeClr val="accent6"/>
                </a:solidFill>
              </a:rPr>
              <a:t>Analysts potentially carrying out licensed work</a:t>
            </a:r>
          </a:p>
          <a:p>
            <a:r>
              <a:rPr lang="en-GB" sz="2400" b="1" dirty="0">
                <a:solidFill>
                  <a:schemeClr val="accent6"/>
                </a:solidFill>
              </a:rPr>
              <a:t>Licensed Contractor’s actions potentially responsible for Analysts causing breach of legislation (Section 36 HSWA)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32657"/>
            <a:ext cx="6834188" cy="1121494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</a:rPr>
              <a:t>Need </a:t>
            </a:r>
            <a:r>
              <a:rPr lang="en-GB" sz="2800" dirty="0">
                <a:solidFill>
                  <a:schemeClr val="tx2"/>
                </a:solidFill>
              </a:rPr>
              <a:t>for a Robust and Evidence-based 4SC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New monitoring and managing procedures for asbestos removal work and 4SC:</a:t>
            </a:r>
            <a:endParaRPr lang="en-GB" sz="2400" b="1" dirty="0">
              <a:solidFill>
                <a:srgbClr val="0000CC"/>
              </a:solidFill>
            </a:endParaRPr>
          </a:p>
          <a:p>
            <a:r>
              <a:rPr lang="en-GB" sz="2000" b="1" dirty="0">
                <a:solidFill>
                  <a:srgbClr val="0000CC"/>
                </a:solidFill>
              </a:rPr>
              <a:t>Handover form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Visual inspection time to be specified in advance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4SC to be failed if </a:t>
            </a:r>
            <a:r>
              <a:rPr lang="en-GB" sz="2000" b="1" dirty="0" smtClean="0">
                <a:solidFill>
                  <a:srgbClr val="0000CC"/>
                </a:solidFill>
              </a:rPr>
              <a:t>“clean-up” time exceeded</a:t>
            </a:r>
            <a:endParaRPr lang="en-GB" sz="2000" b="1" dirty="0">
              <a:solidFill>
                <a:srgbClr val="0000CC"/>
              </a:solidFill>
            </a:endParaRPr>
          </a:p>
          <a:p>
            <a:r>
              <a:rPr lang="en-GB" sz="2000" b="1" dirty="0">
                <a:solidFill>
                  <a:srgbClr val="0000CC"/>
                </a:solidFill>
              </a:rPr>
              <a:t>Photographic evidence of conditions and completeness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Video recording (desirable)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Improved quality control/performance monitoring for Analysts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65" y="-99392"/>
            <a:ext cx="5760640" cy="36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849" y="3668866"/>
            <a:ext cx="5544616" cy="32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1451" y="2060848"/>
            <a:ext cx="32750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</a:rPr>
              <a:t>ACM removal locations checked?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</a:rPr>
              <a:t>Floors/surfaces/walls/ items checked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</a:rPr>
              <a:t>All rooms checked etc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</a:rPr>
              <a:t>Supervisor to sign to certify inspection completed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6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+mj-lt"/>
              </a:rPr>
              <a:t>Analyst to sign as well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9222B3E-EFBA-4B3A-9E1A-E7A6F9A9D89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87824" y="5290292"/>
            <a:ext cx="2592288" cy="720081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DE1CFBC-1EDD-47D0-BFA2-35EAF102F9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465" y="6191642"/>
            <a:ext cx="3240360" cy="720081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Line 13">
            <a:extLst>
              <a:ext uri="{FF2B5EF4-FFF2-40B4-BE49-F238E27FC236}">
                <a16:creationId xmlns="" xmlns:a16="http://schemas.microsoft.com/office/drawing/2014/main" id="{E8A63DC9-B4CA-4F45-A8FB-8F1BA83C3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2550" y="6258806"/>
            <a:ext cx="2641542" cy="2665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3">
            <a:extLst>
              <a:ext uri="{FF2B5EF4-FFF2-40B4-BE49-F238E27FC236}">
                <a16:creationId xmlns="" xmlns:a16="http://schemas.microsoft.com/office/drawing/2014/main" id="{DE219169-F7AD-4A7C-B52E-4B656A3300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3321" y="4624769"/>
            <a:ext cx="1380847" cy="67745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19E4A3B6-D313-45D6-AA5B-9D0B6D9B4FA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404665"/>
            <a:ext cx="213121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1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332657"/>
            <a:ext cx="6834188" cy="93610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4SC: Certificate for Reoccupation has been modified for Handover Form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/>
          <a:stretch/>
        </p:blipFill>
        <p:spPr bwMode="auto">
          <a:xfrm>
            <a:off x="0" y="1700808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4" y="1649415"/>
            <a:ext cx="3512472" cy="20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49584" y="188640"/>
            <a:ext cx="734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3200" b="1" dirty="0">
                <a:solidFill>
                  <a:schemeClr val="tx2"/>
                </a:solidFill>
                <a:latin typeface="+mn-lt"/>
              </a:rPr>
              <a:t>Analysts to estimate visual inspection </a:t>
            </a:r>
            <a:r>
              <a:rPr lang="en-GB" altLang="en-US" sz="3200" b="1" dirty="0" smtClean="0">
                <a:solidFill>
                  <a:schemeClr val="tx2"/>
                </a:solidFill>
                <a:latin typeface="+mn-lt"/>
              </a:rPr>
              <a:t>time (Stage 2)</a:t>
            </a:r>
            <a:endParaRPr lang="en-GB" alt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3492" y="1772815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b="1" dirty="0" smtClean="0">
                <a:solidFill>
                  <a:srgbClr val="0000CC"/>
                </a:solidFill>
                <a:latin typeface="+mn-lt"/>
              </a:rPr>
              <a:t>This makes commercial sense for Analyst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altLang="en-US" b="1" dirty="0" smtClean="0">
              <a:solidFill>
                <a:srgbClr val="0000CC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b="1" dirty="0" smtClean="0">
                <a:solidFill>
                  <a:srgbClr val="0000CC"/>
                </a:solidFill>
                <a:latin typeface="+mn-lt"/>
              </a:rPr>
              <a:t>Process: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Enter </a:t>
            </a: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estimate into 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CfR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altLang="en-US" sz="2000" b="1" dirty="0" smtClean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Record </a:t>
            </a: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how long 4SC 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takes</a:t>
            </a:r>
            <a:endParaRPr lang="en-GB" altLang="en-US" sz="2000" b="1" dirty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altLang="en-US" sz="2000" b="1" dirty="0" smtClean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Compare</a:t>
            </a: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: If significantly different (&gt;20%): 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explain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altLang="en-US" sz="2000" b="1" dirty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Build up a data set of estimated/actual times</a:t>
            </a:r>
            <a:endParaRPr lang="en-GB" altLang="en-US" sz="20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42438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20" y="4005064"/>
            <a:ext cx="4825712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3">
            <a:extLst>
              <a:ext uri="{FF2B5EF4-FFF2-40B4-BE49-F238E27FC236}">
                <a16:creationId xmlns="" xmlns:a16="http://schemas.microsoft.com/office/drawing/2014/main" id="{24A07937-BE10-49E4-B232-D1BF50C269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5647" y="3529401"/>
            <a:ext cx="3528578" cy="1531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13">
            <a:extLst>
              <a:ext uri="{FF2B5EF4-FFF2-40B4-BE49-F238E27FC236}">
                <a16:creationId xmlns="" xmlns:a16="http://schemas.microsoft.com/office/drawing/2014/main" id="{19B0EA94-D1D6-4247-A051-A51630E68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888" y="4176955"/>
            <a:ext cx="1440160" cy="692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1585" cy="1152128"/>
          </a:xfrm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Establishing time for </a:t>
            </a:r>
            <a:r>
              <a:rPr lang="en-GB" sz="2400" b="1" dirty="0" smtClean="0">
                <a:solidFill>
                  <a:schemeClr val="tx1"/>
                </a:solidFill>
              </a:rPr>
              <a:t>4SC </a:t>
            </a:r>
            <a:r>
              <a:rPr lang="en-GB" sz="2400" b="1" dirty="0">
                <a:solidFill>
                  <a:schemeClr val="tx1"/>
                </a:solidFill>
              </a:rPr>
              <a:t>thorough visual inspection:</a:t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Use Table and knowledge/experience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248472" cy="4752528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>
                <a:solidFill>
                  <a:srgbClr val="000099"/>
                </a:solidFill>
              </a:rPr>
              <a:t>Factors to consider (Illustrative list):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Room size, volume and layout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Room complexity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Extent of sheeting out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Items remaining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Voids (cabling)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High level surfaces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Ducting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Tunnels/cavities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Potential unforeseen situations</a:t>
            </a:r>
          </a:p>
          <a:p>
            <a:endParaRPr lang="en-GB" sz="2000" dirty="0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28800"/>
            <a:ext cx="4644008" cy="465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0648"/>
            <a:ext cx="6834188" cy="119350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4SCs to be failed if significant cleaning required!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6624735" cy="4680520"/>
          </a:xfrm>
        </p:spPr>
        <p:txBody>
          <a:bodyPr/>
          <a:lstStyle/>
          <a:p>
            <a:r>
              <a:rPr lang="en-GB" b="1" dirty="0">
                <a:solidFill>
                  <a:srgbClr val="0000CC"/>
                </a:solidFill>
              </a:rPr>
              <a:t>Analysts: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Record if cleaning is required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Cleaning to be carried out by LC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If more than </a:t>
            </a:r>
            <a:r>
              <a:rPr lang="en-GB" sz="2400" b="1" u="sng" dirty="0">
                <a:solidFill>
                  <a:schemeClr val="tx1"/>
                </a:solidFill>
              </a:rPr>
              <a:t>10mins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of further </a:t>
            </a:r>
            <a:r>
              <a:rPr lang="en-GB" sz="2400" b="1" dirty="0">
                <a:solidFill>
                  <a:srgbClr val="FF0000"/>
                </a:solidFill>
              </a:rPr>
              <a:t>cleaning required:</a:t>
            </a:r>
          </a:p>
          <a:p>
            <a:pPr lvl="2"/>
            <a:r>
              <a:rPr lang="en-GB" sz="2400" b="1" dirty="0">
                <a:solidFill>
                  <a:schemeClr val="tx2"/>
                </a:solidFill>
              </a:rPr>
              <a:t>Job should be failed</a:t>
            </a:r>
            <a:r>
              <a:rPr lang="en-GB" sz="2000" b="1" dirty="0">
                <a:solidFill>
                  <a:schemeClr val="tx2"/>
                </a:solidFill>
              </a:rPr>
              <a:t>!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E69425-AE9E-4F09-9923-26E9D88C5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13071"/>
            <a:ext cx="3221236" cy="23306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04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332657"/>
            <a:ext cx="6834188" cy="864096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Evidence based clearance: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Photos </a:t>
            </a:r>
            <a:r>
              <a:rPr lang="en-GB" dirty="0">
                <a:solidFill>
                  <a:srgbClr val="000000"/>
                </a:solidFill>
              </a:rPr>
              <a:t>expected in 4SC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700808"/>
            <a:ext cx="51845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44" y="4725144"/>
            <a:ext cx="2977480" cy="18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83" y="1628800"/>
            <a:ext cx="2921333" cy="18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0" y="3154289"/>
            <a:ext cx="294161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9656FB-7C32-4863-B871-9B1A29B2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25" y="332656"/>
            <a:ext cx="6834188" cy="846137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Video Evidence for </a:t>
            </a:r>
            <a:r>
              <a:rPr lang="en-GB" dirty="0" smtClean="0">
                <a:solidFill>
                  <a:schemeClr val="tx2"/>
                </a:solidFill>
              </a:rPr>
              <a:t>4SC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591285-A9FC-443B-AB1A-33FE341D8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827213"/>
            <a:ext cx="4968552" cy="4649787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Video evidence </a:t>
            </a:r>
            <a:r>
              <a:rPr lang="en-GB" b="1" i="1" u="sng" dirty="0">
                <a:solidFill>
                  <a:schemeClr val="accent6"/>
                </a:solidFill>
              </a:rPr>
              <a:t>desirable</a:t>
            </a:r>
          </a:p>
          <a:p>
            <a:r>
              <a:rPr lang="en-GB" b="1" dirty="0">
                <a:solidFill>
                  <a:schemeClr val="accent6"/>
                </a:solidFill>
              </a:rPr>
              <a:t>Video should cover key features of 4SC:</a:t>
            </a:r>
          </a:p>
          <a:p>
            <a:pPr lvl="1"/>
            <a:r>
              <a:rPr lang="en-GB" sz="2000" b="1" i="1" dirty="0">
                <a:solidFill>
                  <a:srgbClr val="C00000"/>
                </a:solidFill>
              </a:rPr>
              <a:t>transit and waste routes, external area around the enclosure, internal areas of the enclosure (airlock, </a:t>
            </a:r>
            <a:r>
              <a:rPr lang="en-GB" sz="2000" b="1" i="1" dirty="0" err="1">
                <a:solidFill>
                  <a:srgbClr val="C00000"/>
                </a:solidFill>
              </a:rPr>
              <a:t>baglock</a:t>
            </a:r>
            <a:r>
              <a:rPr lang="en-GB" sz="2000" b="1" i="1" dirty="0">
                <a:solidFill>
                  <a:srgbClr val="C00000"/>
                </a:solidFill>
              </a:rPr>
              <a:t>, enclosure sections etc), capped NPU, sampling pumps etc.</a:t>
            </a:r>
          </a:p>
          <a:p>
            <a:r>
              <a:rPr lang="en-GB" b="1" dirty="0">
                <a:solidFill>
                  <a:schemeClr val="accent6"/>
                </a:solidFill>
              </a:rPr>
              <a:t>Video issued to client and LC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C46BEB-DCF9-47B4-98A1-D0C89C9E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59" y="4725144"/>
            <a:ext cx="2505075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07A475-64C3-41DB-8C02-5A79C4DE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554515"/>
            <a:ext cx="2066131" cy="1831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7F420C-9321-4CD4-B26B-ADBE1439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234917"/>
            <a:ext cx="1577776" cy="13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E662E2-5DDA-46BB-9938-0B5FDE92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6834188" cy="977478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Analyst On-Site Performance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(Source: Analyst Inspection Programme)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51996-714F-4255-94D4-DC931298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1"/>
            <a:ext cx="7162800" cy="4848200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Poor practices and standards for </a:t>
            </a:r>
            <a:r>
              <a:rPr lang="en-GB" b="1" i="1" dirty="0">
                <a:solidFill>
                  <a:schemeClr val="accent6"/>
                </a:solidFill>
              </a:rPr>
              <a:t>some</a:t>
            </a:r>
            <a:r>
              <a:rPr lang="en-GB" b="1" dirty="0">
                <a:solidFill>
                  <a:schemeClr val="accent6"/>
                </a:solidFill>
              </a:rPr>
              <a:t> analysts: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Limited sampling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No brushes or mirrors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Insufficient time to count slides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Unshaven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Random </a:t>
            </a:r>
            <a:r>
              <a:rPr lang="en-GB" sz="2400" b="1" dirty="0" smtClean="0">
                <a:solidFill>
                  <a:srgbClr val="FF0000"/>
                </a:solidFill>
                <a:ea typeface="+mn-ea"/>
                <a:cs typeface="+mn-cs"/>
              </a:rPr>
              <a:t>inspection procedures</a:t>
            </a:r>
            <a:endParaRPr lang="en-GB" sz="24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DCU not checked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Insufficient attention to transit and waste routes</a:t>
            </a:r>
          </a:p>
        </p:txBody>
      </p:sp>
      <p:pic>
        <p:nvPicPr>
          <p:cNvPr id="4" name="Picture 6" descr="dust-disturb-2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2058455" cy="25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8374C5-F9E3-47C5-8DED-92C05F67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6834188" cy="846137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Aims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F6E108-B6C2-4604-AD1B-2AD8D38EE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Analyst Guide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bring you up-to-date with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version of the Guide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Consolidate/re-emphasise main changes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Highlight some of the more subtle changes of the last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</a:t>
            </a: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scale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332657"/>
            <a:ext cx="6150248" cy="1121494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Analyst Quality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00CC"/>
                </a:solidFill>
              </a:rPr>
              <a:t>Work should be continually assessed</a:t>
            </a:r>
          </a:p>
          <a:p>
            <a:r>
              <a:rPr lang="en-GB" sz="2400" b="1" dirty="0">
                <a:solidFill>
                  <a:srgbClr val="0000CC"/>
                </a:solidFill>
              </a:rPr>
              <a:t>Regular programme of on-site </a:t>
            </a:r>
            <a:r>
              <a:rPr lang="en-GB" sz="2400" b="1" dirty="0" smtClean="0">
                <a:solidFill>
                  <a:srgbClr val="0000CC"/>
                </a:solidFill>
              </a:rPr>
              <a:t>monitoring/auditing/re-inspection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Guidance on site auditing protocol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00CC"/>
                </a:solidFill>
              </a:rPr>
              <a:t>Recommended that: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~5% of 4SCs audited/re-inspected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Every Analyst audited/work re-inspected at least 4-times pa</a:t>
            </a:r>
          </a:p>
          <a:p>
            <a:r>
              <a:rPr lang="en-GB" sz="2400" b="1" dirty="0">
                <a:solidFill>
                  <a:srgbClr val="0000CC"/>
                </a:solidFill>
              </a:rPr>
              <a:t>Desk-top reviews of at least 5% of completed 4SC certificates</a:t>
            </a:r>
          </a:p>
          <a:p>
            <a:pPr lvl="1"/>
            <a:endParaRPr lang="en-GB" dirty="0"/>
          </a:p>
        </p:txBody>
      </p:sp>
      <p:pic>
        <p:nvPicPr>
          <p:cNvPr id="4" name="Picture 4" descr="Asbestos analyst with suit and mask - inspecting a stairwell with a tor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0"/>
            <a:ext cx="20278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Analyst On-site </a:t>
            </a:r>
            <a:r>
              <a:rPr lang="en-GB" sz="3600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CC"/>
                </a:solidFill>
              </a:rPr>
              <a:t>Analysts also have individual responsibilities</a:t>
            </a:r>
          </a:p>
          <a:p>
            <a:pPr marL="0" indent="0">
              <a:buNone/>
            </a:pPr>
            <a:endParaRPr lang="en-GB" b="1" dirty="0">
              <a:solidFill>
                <a:srgbClr val="0000CC"/>
              </a:solidFill>
            </a:endParaRPr>
          </a:p>
          <a:p>
            <a:r>
              <a:rPr lang="en-GB" b="1" dirty="0" smtClean="0">
                <a:solidFill>
                  <a:srgbClr val="0000CC"/>
                </a:solidFill>
              </a:rPr>
              <a:t>HSW Act </a:t>
            </a:r>
            <a:r>
              <a:rPr lang="en-GB" b="1" dirty="0" smtClean="0">
                <a:solidFill>
                  <a:srgbClr val="0000CC"/>
                </a:solidFill>
              </a:rPr>
              <a:t>1974: Section 7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Places duties on employees to </a:t>
            </a:r>
            <a:r>
              <a:rPr lang="en-US" sz="2400" b="1" i="1" dirty="0">
                <a:solidFill>
                  <a:srgbClr val="FF0000"/>
                </a:solidFill>
              </a:rPr>
              <a:t>help protect not only other employees, but also any other person who might be affected by the employee’s actions or inactions.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834188" cy="846137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Personal </a:t>
            </a:r>
            <a:r>
              <a:rPr lang="en-GB" altLang="en-US" sz="3600" dirty="0" smtClean="0">
                <a:solidFill>
                  <a:schemeClr val="tx1"/>
                </a:solidFill>
              </a:rPr>
              <a:t>Sampling of LCs: </a:t>
            </a:r>
            <a:r>
              <a:rPr lang="en-GB" altLang="en-US" sz="3600" dirty="0">
                <a:solidFill>
                  <a:schemeClr val="tx1"/>
                </a:solidFill>
              </a:rPr>
              <a:t/>
            </a:r>
            <a:br>
              <a:rPr lang="en-GB" altLang="en-US" sz="3600" dirty="0">
                <a:solidFill>
                  <a:schemeClr val="tx1"/>
                </a:solidFill>
              </a:rPr>
            </a:br>
            <a:r>
              <a:rPr lang="en-GB" altLang="en-US" sz="3600" dirty="0">
                <a:solidFill>
                  <a:schemeClr val="tx1"/>
                </a:solidFill>
              </a:rPr>
              <a:t>Summary of Issues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99"/>
                </a:solidFill>
              </a:rPr>
              <a:t>Very short sampling periods </a:t>
            </a:r>
          </a:p>
          <a:p>
            <a:pPr eaLnBrk="1" hangingPunct="1"/>
            <a:r>
              <a:rPr lang="en-GB" altLang="en-US" b="1" dirty="0">
                <a:solidFill>
                  <a:srgbClr val="000099"/>
                </a:solidFill>
              </a:rPr>
              <a:t>Only operator’s job title provided:</a:t>
            </a:r>
          </a:p>
          <a:p>
            <a:pPr lvl="1" eaLnBrk="1" hangingPunct="1"/>
            <a:r>
              <a:rPr lang="en-GB" altLang="en-US" sz="2400" b="1" dirty="0">
                <a:solidFill>
                  <a:srgbClr val="FF0000"/>
                </a:solidFill>
              </a:rPr>
              <a:t>No/minimum details of tasks and activities carried out</a:t>
            </a:r>
          </a:p>
          <a:p>
            <a:pPr eaLnBrk="1" hangingPunct="1"/>
            <a:r>
              <a:rPr lang="en-GB" altLang="en-US" b="1" dirty="0">
                <a:solidFill>
                  <a:srgbClr val="000099"/>
                </a:solidFill>
              </a:rPr>
              <a:t>Low risk activities monitored</a:t>
            </a:r>
          </a:p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Virtually no exposure!!</a:t>
            </a:r>
          </a:p>
          <a:p>
            <a:pPr eaLnBrk="1" hangingPunct="1"/>
            <a:r>
              <a:rPr lang="en-GB" altLang="en-US" b="1" dirty="0">
                <a:solidFill>
                  <a:srgbClr val="000099"/>
                </a:solidFill>
              </a:rPr>
              <a:t>Value of information??</a:t>
            </a:r>
          </a:p>
          <a:p>
            <a:pPr eaLnBrk="1" hangingPunct="1"/>
            <a:endParaRPr lang="en-GB" altLang="en-US" b="1" dirty="0">
              <a:solidFill>
                <a:srgbClr val="000099"/>
              </a:solidFill>
            </a:endParaRPr>
          </a:p>
        </p:txBody>
      </p:sp>
      <p:pic>
        <p:nvPicPr>
          <p:cNvPr id="4" name="Picture 3" descr="HSG 0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1352947" cy="195265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312">
            <a:off x="5840990" y="4317839"/>
            <a:ext cx="16256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9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834188" cy="846137"/>
          </a:xfrm>
        </p:spPr>
        <p:txBody>
          <a:bodyPr/>
          <a:lstStyle/>
          <a:p>
            <a:r>
              <a:rPr lang="en-GB" sz="4000" dirty="0">
                <a:solidFill>
                  <a:schemeClr val="tx2"/>
                </a:solidFill>
              </a:rPr>
              <a:t>Pause 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1A07A5"/>
                </a:solidFill>
              </a:rPr>
              <a:t>Who is responsible for results/situation?</a:t>
            </a:r>
          </a:p>
          <a:p>
            <a:endParaRPr lang="en-GB" sz="2400" b="1" dirty="0">
              <a:solidFill>
                <a:srgbClr val="1A07A5"/>
              </a:solidFill>
            </a:endParaRPr>
          </a:p>
          <a:p>
            <a:r>
              <a:rPr lang="en-GB" sz="2400" b="1" dirty="0">
                <a:solidFill>
                  <a:srgbClr val="1A07A5"/>
                </a:solidFill>
              </a:rPr>
              <a:t>Contractor must be clear on purpose of sampling</a:t>
            </a:r>
          </a:p>
          <a:p>
            <a:r>
              <a:rPr lang="en-GB" sz="2400" b="1" dirty="0">
                <a:solidFill>
                  <a:srgbClr val="1A07A5"/>
                </a:solidFill>
              </a:rPr>
              <a:t>Don’t just leave it to the Analyst</a:t>
            </a:r>
          </a:p>
          <a:p>
            <a:r>
              <a:rPr lang="en-GB" sz="2400" b="1" dirty="0">
                <a:solidFill>
                  <a:srgbClr val="1A07A5"/>
                </a:solidFill>
              </a:rPr>
              <a:t>Should scrutinise results for: 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Quality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Usefulness/value</a:t>
            </a:r>
          </a:p>
          <a:p>
            <a:pPr lvl="1"/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06531" cy="11430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chemeClr val="tx1"/>
                </a:solidFill>
              </a:rPr>
              <a:t/>
            </a:r>
            <a:br>
              <a:rPr lang="en-GB" altLang="en-US" sz="3600" dirty="0" smtClean="0">
                <a:solidFill>
                  <a:schemeClr val="tx1"/>
                </a:solidFill>
              </a:rPr>
            </a:br>
            <a:r>
              <a:rPr lang="en-GB" altLang="en-US" sz="3600" dirty="0" smtClean="0">
                <a:solidFill>
                  <a:schemeClr val="tx1"/>
                </a:solidFill>
              </a:rPr>
              <a:t>Personal </a:t>
            </a:r>
            <a:r>
              <a:rPr lang="en-GB" altLang="en-US" sz="3600" dirty="0" smtClean="0">
                <a:solidFill>
                  <a:schemeClr val="tx1"/>
                </a:solidFill>
              </a:rPr>
              <a:t>Sampling of LCs: </a:t>
            </a:r>
            <a:r>
              <a:rPr lang="en-GB" altLang="en-US" sz="3600" dirty="0" smtClean="0">
                <a:solidFill>
                  <a:schemeClr val="tx1"/>
                </a:solidFill>
              </a:rPr>
              <a:t/>
            </a:r>
            <a:br>
              <a:rPr lang="en-GB" altLang="en-US" sz="3600" dirty="0" smtClean="0">
                <a:solidFill>
                  <a:schemeClr val="tx1"/>
                </a:solidFill>
              </a:rPr>
            </a:br>
            <a:r>
              <a:rPr lang="en-GB" altLang="en-US" sz="3600" dirty="0" smtClean="0">
                <a:solidFill>
                  <a:schemeClr val="tx1"/>
                </a:solidFill>
              </a:rPr>
              <a:t>Improvements </a:t>
            </a:r>
            <a:r>
              <a:rPr lang="en-GB" altLang="en-US" sz="3600" dirty="0">
                <a:solidFill>
                  <a:schemeClr val="tx1"/>
                </a:solidFill>
              </a:rPr>
              <a:t/>
            </a:r>
            <a:br>
              <a:rPr lang="en-GB" altLang="en-US" sz="3600" dirty="0">
                <a:solidFill>
                  <a:schemeClr val="tx1"/>
                </a:solidFill>
              </a:rPr>
            </a:br>
            <a:endParaRPr lang="en-GB" altLang="en-US" sz="3600" dirty="0">
              <a:solidFill>
                <a:schemeClr val="tx1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827213"/>
            <a:ext cx="5256584" cy="4649787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0099"/>
                </a:solidFill>
              </a:rPr>
              <a:t>Very specific information to be collected:</a:t>
            </a:r>
          </a:p>
          <a:p>
            <a:pPr lvl="1" eaLnBrk="1" hangingPunct="1"/>
            <a:r>
              <a:rPr lang="en-GB" altLang="en-US" sz="2000" b="1" dirty="0">
                <a:solidFill>
                  <a:srgbClr val="FF0000"/>
                </a:solidFill>
              </a:rPr>
              <a:t>Details of tasks and activities carried out</a:t>
            </a:r>
          </a:p>
          <a:p>
            <a:pPr eaLnBrk="1" hangingPunct="1"/>
            <a:r>
              <a:rPr lang="en-GB" altLang="en-US" sz="2400" b="1" dirty="0">
                <a:solidFill>
                  <a:srgbClr val="000099"/>
                </a:solidFill>
              </a:rPr>
              <a:t>Long sampling periods</a:t>
            </a:r>
          </a:p>
          <a:p>
            <a:pPr lvl="1" eaLnBrk="1" hangingPunct="1"/>
            <a:r>
              <a:rPr lang="en-GB" altLang="en-US" sz="2000" b="1" dirty="0">
                <a:solidFill>
                  <a:srgbClr val="FF0000"/>
                </a:solidFill>
              </a:rPr>
              <a:t>2-3hrs/duration of shift</a:t>
            </a:r>
          </a:p>
          <a:p>
            <a:pPr eaLnBrk="1" hangingPunct="1"/>
            <a:r>
              <a:rPr lang="en-GB" altLang="en-US" sz="2400" b="1" dirty="0">
                <a:solidFill>
                  <a:srgbClr val="000099"/>
                </a:solidFill>
              </a:rPr>
              <a:t>Information to be valuable</a:t>
            </a:r>
            <a:r>
              <a:rPr lang="en-GB" altLang="en-US" sz="2400" b="1" dirty="0" smtClean="0">
                <a:solidFill>
                  <a:srgbClr val="000099"/>
                </a:solidFill>
              </a:rPr>
              <a:t>!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FF0000"/>
                </a:solidFill>
              </a:rPr>
              <a:t>Comparison with Control Limit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FF0000"/>
                </a:solidFill>
              </a:rPr>
              <a:t>Analysis of tasks/asbestos types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FF0000"/>
                </a:solidFill>
              </a:rPr>
              <a:t>Analysis of personnel</a:t>
            </a:r>
            <a:endParaRPr lang="en-GB" altLang="en-US" sz="2000" b="1" dirty="0">
              <a:solidFill>
                <a:srgbClr val="FF0000"/>
              </a:solidFill>
            </a:endParaRPr>
          </a:p>
          <a:p>
            <a:pPr eaLnBrk="1" hangingPunct="1"/>
            <a:endParaRPr lang="en-GB" altLang="en-US" b="1" dirty="0">
              <a:solidFill>
                <a:srgbClr val="000099"/>
              </a:solidFill>
            </a:endParaRPr>
          </a:p>
        </p:txBody>
      </p:sp>
      <p:sp>
        <p:nvSpPr>
          <p:cNvPr id="25605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1756395"/>
            <a:ext cx="3505200" cy="4649787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" name="Picture 5" descr="HSG 0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505075" cy="37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0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834188" cy="846137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Personal sampling of LAs: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Sampling </a:t>
            </a:r>
            <a:r>
              <a:rPr lang="en-GB" sz="3600" dirty="0">
                <a:solidFill>
                  <a:schemeClr val="tx1"/>
                </a:solidFill>
              </a:rPr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7213"/>
            <a:ext cx="8064896" cy="4649787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707A5"/>
                </a:solidFill>
              </a:rPr>
              <a:t>Should ensure </a:t>
            </a:r>
            <a:r>
              <a:rPr lang="en-GB" b="1" i="1" u="sng" dirty="0">
                <a:solidFill>
                  <a:srgbClr val="0707A5"/>
                </a:solidFill>
              </a:rPr>
              <a:t>representative range </a:t>
            </a:r>
            <a:r>
              <a:rPr lang="en-GB" b="1" dirty="0">
                <a:solidFill>
                  <a:srgbClr val="0707A5"/>
                </a:solidFill>
              </a:rPr>
              <a:t>of work is sampled. </a:t>
            </a:r>
            <a:r>
              <a:rPr lang="en-GB" b="1" dirty="0" smtClean="0">
                <a:solidFill>
                  <a:srgbClr val="0707A5"/>
                </a:solidFill>
              </a:rPr>
              <a:t>Strategy </a:t>
            </a:r>
            <a:r>
              <a:rPr lang="en-GB" b="1" dirty="0">
                <a:solidFill>
                  <a:srgbClr val="0707A5"/>
                </a:solidFill>
              </a:rPr>
              <a:t>should cover: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A full range of work activities eg limpet, insulation, AIB </a:t>
            </a:r>
            <a:r>
              <a:rPr lang="en-GB" sz="2400" b="1" dirty="0" smtClean="0">
                <a:solidFill>
                  <a:srgbClr val="FF0000"/>
                </a:solidFill>
              </a:rPr>
              <a:t>etc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A full range of geographical locations: capturing ‘close to home’ </a:t>
            </a:r>
            <a:r>
              <a:rPr lang="en-GB" sz="2400" b="1" i="1" dirty="0">
                <a:solidFill>
                  <a:srgbClr val="FF0000"/>
                </a:solidFill>
              </a:rPr>
              <a:t>and </a:t>
            </a:r>
            <a:r>
              <a:rPr lang="en-GB" sz="2400" b="1" dirty="0">
                <a:solidFill>
                  <a:srgbClr val="FF0000"/>
                </a:solidFill>
              </a:rPr>
              <a:t>more remote work </a:t>
            </a:r>
            <a:r>
              <a:rPr lang="en-GB" sz="2400" b="1" dirty="0" smtClean="0">
                <a:solidFill>
                  <a:srgbClr val="FF0000"/>
                </a:solidFill>
              </a:rPr>
              <a:t>sites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All supervisors / </a:t>
            </a:r>
            <a:r>
              <a:rPr lang="en-GB" sz="2400" b="1" dirty="0" smtClean="0">
                <a:solidFill>
                  <a:srgbClr val="FF0000"/>
                </a:solidFill>
              </a:rPr>
              <a:t>teams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Over time, sampling should capture exposures to all operatives across a full range of activities.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848872" cy="1121494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New Template for Personal Sampling Results (Appendix 6C)</a:t>
            </a: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3" y="1700809"/>
            <a:ext cx="4320479" cy="48965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56084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1"/>
                </a:solidFill>
              </a:rPr>
              <a:t>Analysts: Appropriate </a:t>
            </a:r>
            <a:r>
              <a:rPr lang="en-GB" altLang="en-US" sz="3600" b="1" dirty="0">
                <a:solidFill>
                  <a:schemeClr val="tx1"/>
                </a:solidFill>
              </a:rPr>
              <a:t>PPE: </a:t>
            </a:r>
            <a:r>
              <a:rPr lang="en-GB" altLang="en-US" sz="3600" b="1" dirty="0" smtClean="0">
                <a:solidFill>
                  <a:schemeClr val="tx1"/>
                </a:solidFill>
              </a:rPr>
              <a:t/>
            </a:r>
            <a:br>
              <a:rPr lang="en-GB" altLang="en-US" sz="3600" b="1" dirty="0" smtClean="0">
                <a:solidFill>
                  <a:schemeClr val="tx1"/>
                </a:solidFill>
              </a:rPr>
            </a:br>
            <a:r>
              <a:rPr lang="en-GB" altLang="en-US" sz="3600" b="1" dirty="0" smtClean="0">
                <a:solidFill>
                  <a:schemeClr val="tx1"/>
                </a:solidFill>
              </a:rPr>
              <a:t>4-Stage </a:t>
            </a:r>
            <a:r>
              <a:rPr lang="en-GB" altLang="en-US" sz="3600" b="1" dirty="0">
                <a:solidFill>
                  <a:schemeClr val="tx1"/>
                </a:solidFill>
              </a:rPr>
              <a:t>Clearance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2816"/>
            <a:ext cx="5977359" cy="4353347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000099"/>
                </a:solidFill>
              </a:rPr>
              <a:t>Should be dressed to go thro full </a:t>
            </a:r>
            <a:r>
              <a:rPr lang="en-GB" altLang="en-US" sz="2400" b="1" dirty="0" smtClean="0">
                <a:solidFill>
                  <a:srgbClr val="000099"/>
                </a:solidFill>
              </a:rPr>
              <a:t>decontamination </a:t>
            </a:r>
            <a:r>
              <a:rPr lang="en-GB" altLang="en-US" sz="2400" b="1" dirty="0">
                <a:solidFill>
                  <a:srgbClr val="000099"/>
                </a:solidFill>
              </a:rPr>
              <a:t>procedures</a:t>
            </a:r>
          </a:p>
          <a:p>
            <a:r>
              <a:rPr lang="en-GB" altLang="en-US" sz="2400" b="1" dirty="0">
                <a:solidFill>
                  <a:srgbClr val="000099"/>
                </a:solidFill>
              </a:rPr>
              <a:t>Should be set out in their written procedures</a:t>
            </a:r>
          </a:p>
          <a:p>
            <a:pPr lvl="1"/>
            <a:r>
              <a:rPr lang="en-GB" altLang="en-US" sz="2000" b="1" dirty="0">
                <a:solidFill>
                  <a:srgbClr val="FF0000"/>
                </a:solidFill>
              </a:rPr>
              <a:t>Includes entry/exit for enclosure</a:t>
            </a:r>
          </a:p>
          <a:p>
            <a:r>
              <a:rPr lang="en-GB" altLang="en-US" sz="2400" b="1" dirty="0">
                <a:solidFill>
                  <a:srgbClr val="000099"/>
                </a:solidFill>
              </a:rPr>
              <a:t>Should not be wearing </a:t>
            </a:r>
            <a:r>
              <a:rPr lang="en-GB" altLang="en-US" sz="2400" b="1" i="1" dirty="0">
                <a:solidFill>
                  <a:srgbClr val="000099"/>
                </a:solidFill>
              </a:rPr>
              <a:t>“own” </a:t>
            </a:r>
            <a:r>
              <a:rPr lang="en-GB" altLang="en-US" sz="2400" b="1" dirty="0">
                <a:solidFill>
                  <a:srgbClr val="000099"/>
                </a:solidFill>
              </a:rPr>
              <a:t>clothes</a:t>
            </a:r>
          </a:p>
          <a:p>
            <a:r>
              <a:rPr lang="en-GB" altLang="en-US" sz="2400" b="1" dirty="0">
                <a:solidFill>
                  <a:srgbClr val="000099"/>
                </a:solidFill>
              </a:rPr>
              <a:t>Wear:</a:t>
            </a:r>
          </a:p>
          <a:p>
            <a:pPr lvl="1"/>
            <a:r>
              <a:rPr lang="en-GB" altLang="en-US" sz="2000" b="1" u="sng" dirty="0" smtClean="0">
                <a:solidFill>
                  <a:srgbClr val="FF0000"/>
                </a:solidFill>
              </a:rPr>
              <a:t>Two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 s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ets </a:t>
            </a:r>
            <a:r>
              <a:rPr lang="en-GB" altLang="en-US" sz="2000" b="1" dirty="0">
                <a:solidFill>
                  <a:srgbClr val="FF0000"/>
                </a:solidFill>
              </a:rPr>
              <a:t>of coveralls</a:t>
            </a:r>
          </a:p>
          <a:p>
            <a:pPr lvl="1"/>
            <a:r>
              <a:rPr lang="en-GB" altLang="en-US" sz="2000" b="1" dirty="0">
                <a:solidFill>
                  <a:srgbClr val="FF0000"/>
                </a:solidFill>
              </a:rPr>
              <a:t>Disposable undergarments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28775"/>
            <a:ext cx="4038600" cy="4525963"/>
          </a:xfrm>
        </p:spPr>
        <p:txBody>
          <a:bodyPr/>
          <a:lstStyle/>
          <a:p>
            <a:endParaRPr lang="en-US" altLang="en-US" sz="2400" dirty="0"/>
          </a:p>
        </p:txBody>
      </p:sp>
      <p:pic>
        <p:nvPicPr>
          <p:cNvPr id="10" name="Picture 15" descr="MIC41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088232" cy="40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2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588739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RPE/PPE and Decontamination for 4-stage clearance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651819"/>
            <a:ext cx="8873613" cy="50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356992"/>
            <a:ext cx="204333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834188" cy="846137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Analyst Competence/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Refresher Training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4896544" cy="4649787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Refresher training in line with ACOP </a:t>
            </a:r>
          </a:p>
          <a:p>
            <a:r>
              <a:rPr lang="en-GB" b="1" dirty="0">
                <a:solidFill>
                  <a:schemeClr val="accent6"/>
                </a:solidFill>
              </a:rPr>
              <a:t>Reflect training needs of individuals</a:t>
            </a:r>
          </a:p>
          <a:p>
            <a:pPr lvl="1"/>
            <a:r>
              <a:rPr lang="en-GB" b="1" dirty="0">
                <a:solidFill>
                  <a:srgbClr val="FF0000"/>
                </a:solidFill>
                <a:ea typeface="+mn-ea"/>
                <a:cs typeface="+mn-cs"/>
              </a:rPr>
              <a:t>Identified in auditing</a:t>
            </a:r>
          </a:p>
          <a:p>
            <a:r>
              <a:rPr lang="en-GB" b="1" dirty="0">
                <a:solidFill>
                  <a:schemeClr val="accent6"/>
                </a:solidFill>
              </a:rPr>
              <a:t>Reinforcement of good practice</a:t>
            </a:r>
          </a:p>
          <a:p>
            <a:pPr lvl="1"/>
            <a:r>
              <a:rPr lang="en-GB" b="1" dirty="0">
                <a:solidFill>
                  <a:srgbClr val="FF0000"/>
                </a:solidFill>
                <a:ea typeface="+mn-ea"/>
                <a:cs typeface="+mn-cs"/>
              </a:rPr>
              <a:t>Personal sampling</a:t>
            </a:r>
          </a:p>
          <a:p>
            <a:pPr lvl="1"/>
            <a:r>
              <a:rPr lang="en-GB" b="1" dirty="0" err="1">
                <a:solidFill>
                  <a:srgbClr val="FF0000"/>
                </a:solidFill>
                <a:ea typeface="+mn-ea"/>
                <a:cs typeface="+mn-cs"/>
              </a:rPr>
              <a:t>Decon</a:t>
            </a:r>
            <a:r>
              <a:rPr lang="en-GB" b="1" dirty="0">
                <a:solidFill>
                  <a:srgbClr val="FF0000"/>
                </a:solidFill>
                <a:ea typeface="+mn-ea"/>
                <a:cs typeface="+mn-cs"/>
              </a:rPr>
              <a:t> procedures</a:t>
            </a:r>
          </a:p>
          <a:p>
            <a:r>
              <a:rPr lang="en-GB" b="1" dirty="0">
                <a:solidFill>
                  <a:schemeClr val="accent6"/>
                </a:solidFill>
              </a:rPr>
              <a:t>Records kept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72816"/>
            <a:ext cx="37009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76673"/>
            <a:ext cx="6834188" cy="7920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Analyst Programme Inspection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827213"/>
            <a:ext cx="4752528" cy="4649787"/>
          </a:xfrm>
        </p:spPr>
        <p:txBody>
          <a:bodyPr/>
          <a:lstStyle/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Completed (November 2018)</a:t>
            </a: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Underpins many of the changes in the Analyst Guide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132856"/>
            <a:ext cx="3096344" cy="39904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New Guidance for Asbestos in Soils and Made Ground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5" y="1628799"/>
            <a:ext cx="4573001" cy="4617119"/>
          </a:xfrm>
        </p:spPr>
        <p:txBody>
          <a:bodyPr/>
          <a:lstStyle/>
          <a:p>
            <a:r>
              <a:rPr lang="en-GB" b="1" dirty="0">
                <a:solidFill>
                  <a:srgbClr val="0000CC"/>
                </a:solidFill>
              </a:rPr>
              <a:t>Two sections: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Explanation of context and circumstances where soil sampling required to </a:t>
            </a:r>
            <a:r>
              <a:rPr lang="en-GB" sz="2000" b="1" dirty="0">
                <a:solidFill>
                  <a:srgbClr val="FF0000"/>
                </a:solidFill>
              </a:rPr>
              <a:t>control the risk from </a:t>
            </a:r>
            <a:r>
              <a:rPr lang="en-GB" sz="2000" b="1" dirty="0" smtClean="0">
                <a:solidFill>
                  <a:srgbClr val="FF0000"/>
                </a:solidFill>
              </a:rPr>
              <a:t>asbestos</a:t>
            </a:r>
          </a:p>
          <a:p>
            <a:pPr lvl="1"/>
            <a:endParaRPr lang="en-GB" sz="2000" b="1" dirty="0">
              <a:solidFill>
                <a:srgbClr val="FF0000"/>
              </a:solidFill>
            </a:endParaRP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Surveying and sampling </a:t>
            </a:r>
            <a:r>
              <a:rPr lang="en-GB" sz="2000" b="1" dirty="0" smtClean="0">
                <a:solidFill>
                  <a:srgbClr val="FF0000"/>
                </a:solidFill>
              </a:rPr>
              <a:t>methodology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149080"/>
            <a:ext cx="3597948" cy="19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00808"/>
            <a:ext cx="35011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uperStock_1899-342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3384376" cy="17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864096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tx1"/>
                </a:solidFill>
              </a:rPr>
              <a:t>Asbestos </a:t>
            </a:r>
            <a:r>
              <a:rPr lang="en-GB" altLang="en-US" sz="3600" b="1" dirty="0" smtClean="0">
                <a:solidFill>
                  <a:schemeClr val="tx1"/>
                </a:solidFill>
              </a:rPr>
              <a:t>Soil/Made Ground</a:t>
            </a:r>
            <a:br>
              <a:rPr lang="en-GB" altLang="en-US" sz="3600" b="1" dirty="0" smtClean="0">
                <a:solidFill>
                  <a:schemeClr val="tx1"/>
                </a:solidFill>
              </a:rPr>
            </a:br>
            <a:r>
              <a:rPr lang="en-GB" altLang="en-US" sz="3600" b="1" dirty="0" smtClean="0">
                <a:solidFill>
                  <a:schemeClr val="tx1"/>
                </a:solidFill>
              </a:rPr>
              <a:t>Surveys: CAR Context</a:t>
            </a:r>
            <a:r>
              <a:rPr lang="en-GB" altLang="en-US" sz="3600" b="1" dirty="0">
                <a:solidFill>
                  <a:schemeClr val="tx1"/>
                </a:solidFill>
              </a:rPr>
              <a:t/>
            </a:r>
            <a:br>
              <a:rPr lang="en-GB" altLang="en-US" sz="3600" b="1" dirty="0">
                <a:solidFill>
                  <a:schemeClr val="tx1"/>
                </a:solidFill>
              </a:rPr>
            </a:br>
            <a:endParaRPr lang="en-GB" altLang="en-US" sz="3600" b="1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91264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solidFill>
                  <a:srgbClr val="0000FF"/>
                </a:solidFill>
              </a:rPr>
              <a:t>Survey requirement only applies where land/site development is planned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solidFill>
                  <a:srgbClr val="FF0000"/>
                </a:solidFill>
              </a:rPr>
              <a:t>There </a:t>
            </a:r>
            <a:r>
              <a:rPr lang="en-GB" altLang="en-US" sz="2400" b="1" dirty="0">
                <a:solidFill>
                  <a:srgbClr val="FF0000"/>
                </a:solidFill>
              </a:rPr>
              <a:t>is a work context</a:t>
            </a:r>
            <a:r>
              <a:rPr lang="en-GB" altLang="en-US" sz="2400" b="1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endParaRPr lang="en-GB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solidFill>
                  <a:srgbClr val="0000FF"/>
                </a:solidFill>
              </a:rPr>
              <a:t>Soil survey expected where there is existing knowledge to suggest that asbestos may be present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solidFill>
                  <a:srgbClr val="FF0000"/>
                </a:solidFill>
              </a:rPr>
              <a:t>So </a:t>
            </a:r>
            <a:r>
              <a:rPr lang="en-GB" altLang="en-US" sz="2400" b="1" u="sng" dirty="0" smtClean="0">
                <a:solidFill>
                  <a:srgbClr val="FF0000"/>
                </a:solidFill>
              </a:rPr>
              <a:t>no </a:t>
            </a:r>
            <a:r>
              <a:rPr lang="en-GB" altLang="en-US" sz="2400" b="1" dirty="0">
                <a:solidFill>
                  <a:srgbClr val="FF0000"/>
                </a:solidFill>
              </a:rPr>
              <a:t>blanket requirement for soil sampling during site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development</a:t>
            </a:r>
          </a:p>
          <a:p>
            <a:pPr lvl="1">
              <a:lnSpc>
                <a:spcPct val="90000"/>
              </a:lnSpc>
            </a:pPr>
            <a:r>
              <a:rPr lang="en-GB" altLang="en-US" sz="2000" b="1" i="1" dirty="0">
                <a:solidFill>
                  <a:schemeClr val="tx1"/>
                </a:solidFill>
              </a:rPr>
              <a:t>Surveys </a:t>
            </a:r>
            <a:r>
              <a:rPr lang="en-GB" altLang="en-US" sz="2000" b="1" i="1" dirty="0">
                <a:solidFill>
                  <a:schemeClr val="tx1"/>
                </a:solidFill>
              </a:rPr>
              <a:t>not required under H&amp;S legislation for environmental risk assessments or public health reasons </a:t>
            </a:r>
          </a:p>
        </p:txBody>
      </p:sp>
    </p:spTree>
    <p:extLst>
      <p:ext uri="{BB962C8B-B14F-4D97-AF65-F5344CB8AC3E}">
        <p14:creationId xmlns:p14="http://schemas.microsoft.com/office/powerpoint/2010/main" val="4842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834188" cy="84613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Soil Survey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7560840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 Involves investigating the former use of the site and gathering information (desk-top study) on whether it is likely that asbestos was present or used on the site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Preliminary survey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walk over and limited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surface/depth sampling</a:t>
            </a:r>
          </a:p>
          <a:p>
            <a:pPr algn="l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Main asbestos survey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surface/depth survey for visible and non-visible asbestos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04665"/>
            <a:ext cx="6834188" cy="864096"/>
          </a:xfrm>
        </p:spPr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Don’t Forget:</a:t>
            </a:r>
            <a:br>
              <a:rPr lang="en-GB" dirty="0" smtClean="0">
                <a:solidFill>
                  <a:srgbClr val="0000CC"/>
                </a:solidFill>
              </a:rPr>
            </a:br>
            <a:r>
              <a:rPr lang="en-GB" dirty="0" smtClean="0">
                <a:solidFill>
                  <a:srgbClr val="0000CC"/>
                </a:solidFill>
              </a:rPr>
              <a:t>New </a:t>
            </a:r>
            <a:r>
              <a:rPr lang="en-GB" dirty="0" smtClean="0">
                <a:solidFill>
                  <a:srgbClr val="0000CC"/>
                </a:solidFill>
              </a:rPr>
              <a:t>brush for every clearance!!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7762" name="Picture 2" descr="C:\Users\mgibson\AppData\Local\Microsoft\Windows\Temporary Internet Files\Content.Outlook\UY56RXNY\image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483" y="2327851"/>
            <a:ext cx="4320480" cy="36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3" name="Picture 3" descr="C:\Users\mgibson\AppData\Local\Microsoft\Windows\Temporary Internet Files\Content.Outlook\UY56RXNY\image1 (2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6005">
            <a:off x="3888282" y="2553073"/>
            <a:ext cx="4256021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72822-52CA-4A6B-B17C-567058AB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416824" cy="846137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HSG248 </a:t>
            </a:r>
            <a:r>
              <a:rPr lang="en-GB" dirty="0" smtClean="0">
                <a:solidFill>
                  <a:srgbClr val="0000CC"/>
                </a:solidFill>
              </a:rPr>
              <a:t>Timescale/Programme 2019 </a:t>
            </a:r>
            <a:endParaRPr lang="en-GB" dirty="0">
              <a:solidFill>
                <a:srgbClr val="0000CC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B1832F3-DADA-4C66-97A3-815B949CE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192749"/>
              </p:ext>
            </p:extLst>
          </p:nvPr>
        </p:nvGraphicFramePr>
        <p:xfrm>
          <a:off x="827584" y="1700808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08013"/>
            <a:ext cx="6834188" cy="516731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HSL Report: Published </a:t>
            </a:r>
            <a:r>
              <a:rPr lang="en-GB" sz="3600" dirty="0" smtClean="0">
                <a:solidFill>
                  <a:schemeClr val="tx1"/>
                </a:solidFill>
              </a:rPr>
              <a:t>2001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2000" i="1" dirty="0" smtClean="0">
                <a:solidFill>
                  <a:srgbClr val="C00000"/>
                </a:solidFill>
              </a:rPr>
              <a:t>“Improved methods for clearance testing and visual assessment of asbestos removal operations”</a:t>
            </a:r>
            <a:endParaRPr lang="en-GB" sz="2000" i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709" y="1897532"/>
            <a:ext cx="3627483" cy="45091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34188" cy="8461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Comparison of Findings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(2001 and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976" y="1556792"/>
            <a:ext cx="4608512" cy="4793803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>
                <a:solidFill>
                  <a:schemeClr val="tx1"/>
                </a:solidFill>
              </a:rPr>
              <a:t>Analyst Inspection Programme (2015)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Time pressures and resources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Analyst Independence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Specific on–site issues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Analyst cleaning up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No clarity on extent of cleaning before failing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Brushes not used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Insufficient time taken to count slides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Unshaven analysts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No progressive and systematic visual inspections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DCU checks not carried out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Waste routes not challenged </a:t>
            </a: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3744416" cy="4649787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>
                <a:solidFill>
                  <a:schemeClr val="tx1"/>
                </a:solidFill>
              </a:rPr>
              <a:t>HSL Report (2001)                                                           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Time pressures and resources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Analyst Independence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Specific on–site issues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Analyst cleaning up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No clarity on extent of cleaning before failing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Brushes not used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Insufficient time taken to count slides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Unshaven analysts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No progressive and systematic visual inspections </a:t>
            </a:r>
          </a:p>
          <a:p>
            <a:pPr lvl="1"/>
            <a:r>
              <a:rPr lang="en-GB" sz="1600" b="1" dirty="0">
                <a:solidFill>
                  <a:srgbClr val="C00000"/>
                </a:solidFill>
              </a:rPr>
              <a:t>DCU checks not carried out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u="sng" dirty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834188" cy="846137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4"/>
                </a:solidFill>
              </a:rPr>
              <a:t>Other Findings and Issues (2015 Study)</a:t>
            </a:r>
            <a:endParaRPr lang="en-GB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Training/QC</a:t>
            </a: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PPE/Decontamination procedures </a:t>
            </a: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Job contract/scoping</a:t>
            </a: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sampling</a:t>
            </a:r>
          </a:p>
          <a:p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asbestos removals: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number of notifications are </a:t>
            </a: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re-cleans!!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1992833"/>
            <a:ext cx="1790547" cy="2448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06100"/>
            <a:ext cx="6834188" cy="846137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New Analyst </a:t>
            </a:r>
            <a:r>
              <a:rPr lang="en-GB" sz="3600" dirty="0">
                <a:solidFill>
                  <a:schemeClr val="tx1"/>
                </a:solidFill>
              </a:rPr>
              <a:t>Guide: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1" y="1636371"/>
            <a:ext cx="7605541" cy="4649787"/>
          </a:xfrm>
        </p:spPr>
        <p:txBody>
          <a:bodyPr/>
          <a:lstStyle/>
          <a:p>
            <a:r>
              <a:rPr lang="en-GB" sz="2000" b="1" dirty="0">
                <a:solidFill>
                  <a:srgbClr val="0000CC"/>
                </a:solidFill>
              </a:rPr>
              <a:t>Seeks to address issues identified in Analyst Inspection Programme and other issues</a:t>
            </a:r>
          </a:p>
          <a:p>
            <a:pPr lvl="1"/>
            <a:r>
              <a:rPr lang="en-GB" sz="1800" b="1" dirty="0">
                <a:solidFill>
                  <a:srgbClr val="FF0000"/>
                </a:solidFill>
              </a:rPr>
              <a:t>More  robust </a:t>
            </a:r>
            <a:r>
              <a:rPr lang="en-GB" sz="1800" b="1" dirty="0" smtClean="0">
                <a:solidFill>
                  <a:srgbClr val="FF0000"/>
                </a:solidFill>
              </a:rPr>
              <a:t>procedures</a:t>
            </a:r>
          </a:p>
          <a:p>
            <a:r>
              <a:rPr lang="en-GB" sz="2000" b="1" dirty="0">
                <a:solidFill>
                  <a:srgbClr val="0000CC"/>
                </a:solidFill>
              </a:rPr>
              <a:t>Anticipates changes to Licensed Contractors’ </a:t>
            </a:r>
            <a:r>
              <a:rPr lang="en-GB" sz="2000" b="1" dirty="0" smtClean="0">
                <a:solidFill>
                  <a:srgbClr val="0000CC"/>
                </a:solidFill>
              </a:rPr>
              <a:t>Guide</a:t>
            </a:r>
          </a:p>
          <a:p>
            <a:r>
              <a:rPr lang="en-GB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Same </a:t>
            </a:r>
            <a:r>
              <a:rPr lang="en-GB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target audiences</a:t>
            </a:r>
          </a:p>
          <a:p>
            <a:r>
              <a:rPr lang="en-GB" altLang="en-US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Scope </a:t>
            </a:r>
            <a:r>
              <a:rPr lang="en-GB" altLang="en-US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widened </a:t>
            </a:r>
          </a:p>
          <a:p>
            <a:pPr lvl="1"/>
            <a:r>
              <a:rPr lang="en-GB" altLang="en-US" sz="1800" b="1" dirty="0">
                <a:solidFill>
                  <a:srgbClr val="FF0000"/>
                </a:solidFill>
              </a:rPr>
              <a:t>Soils</a:t>
            </a:r>
          </a:p>
          <a:p>
            <a:pPr lvl="1"/>
            <a:r>
              <a:rPr lang="en-GB" altLang="en-US" sz="1800" b="1" dirty="0" smtClean="0">
                <a:solidFill>
                  <a:srgbClr val="FF0000"/>
                </a:solidFill>
              </a:rPr>
              <a:t>New home for relevant methods</a:t>
            </a:r>
          </a:p>
          <a:p>
            <a:pPr lvl="2"/>
            <a:r>
              <a:rPr lang="en-GB" altLang="en-US" sz="1800" b="1" dirty="0" smtClean="0">
                <a:solidFill>
                  <a:schemeClr val="accent4"/>
                </a:solidFill>
              </a:rPr>
              <a:t>Water </a:t>
            </a:r>
            <a:r>
              <a:rPr lang="en-GB" altLang="en-US" sz="1800" b="1" dirty="0">
                <a:solidFill>
                  <a:schemeClr val="accent4"/>
                </a:solidFill>
              </a:rPr>
              <a:t>Absorption Test from old L128 ACOP</a:t>
            </a:r>
          </a:p>
          <a:p>
            <a:pPr lvl="2"/>
            <a:r>
              <a:rPr lang="en-GB" altLang="en-US" sz="1800" b="1" dirty="0">
                <a:solidFill>
                  <a:schemeClr val="accent4"/>
                </a:solidFill>
              </a:rPr>
              <a:t>Discriminatory technique MDHS </a:t>
            </a:r>
            <a:r>
              <a:rPr lang="en-GB" altLang="en-US" sz="1800" b="1" dirty="0" smtClean="0">
                <a:solidFill>
                  <a:schemeClr val="accent4"/>
                </a:solidFill>
              </a:rPr>
              <a:t>87</a:t>
            </a:r>
          </a:p>
          <a:p>
            <a:r>
              <a:rPr lang="en-GB" altLang="en-US" sz="2000" b="1" dirty="0">
                <a:solidFill>
                  <a:srgbClr val="0000CC"/>
                </a:solidFill>
              </a:rPr>
              <a:t>Updates legal references</a:t>
            </a:r>
          </a:p>
          <a:p>
            <a:pPr lvl="1"/>
            <a:r>
              <a:rPr lang="en-GB" altLang="en-US" sz="1800" b="1" dirty="0">
                <a:solidFill>
                  <a:srgbClr val="FF0000"/>
                </a:solidFill>
              </a:rPr>
              <a:t>Updated in line with CAR2012, ACOP L143, Surveyors Guide and other legislation </a:t>
            </a:r>
          </a:p>
          <a:p>
            <a:pPr lvl="1"/>
            <a:r>
              <a:rPr lang="en-GB" altLang="en-US" sz="1800" b="1" dirty="0">
                <a:solidFill>
                  <a:srgbClr val="FF0000"/>
                </a:solidFill>
              </a:rPr>
              <a:t>Deletion of out-of-date references eg Action Levels</a:t>
            </a:r>
          </a:p>
          <a:p>
            <a:pPr lvl="1"/>
            <a:endParaRPr lang="en-GB" altLang="en-US" sz="2200" b="1" dirty="0" smtClean="0">
              <a:solidFill>
                <a:schemeClr val="accent4"/>
              </a:solidFill>
            </a:endParaRPr>
          </a:p>
          <a:p>
            <a:pPr lvl="1"/>
            <a:endParaRPr lang="en-GB" altLang="en-US" sz="2200" b="1" dirty="0">
              <a:solidFill>
                <a:schemeClr val="accent4"/>
              </a:solidFill>
            </a:endParaRPr>
          </a:p>
          <a:p>
            <a:endParaRPr lang="en-GB" altLang="en-US" sz="1600" b="1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endParaRPr lang="en-GB" altLang="en-US" sz="2200" b="1" dirty="0">
              <a:solidFill>
                <a:srgbClr val="FF0000"/>
              </a:solidFill>
            </a:endParaRPr>
          </a:p>
          <a:p>
            <a:endParaRPr lang="en-GB" altLang="en-US" sz="22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0192" y="1827213"/>
            <a:ext cx="2114670" cy="46497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778937-3CCF-43AF-B995-DB8BBC73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248" y="3140968"/>
            <a:ext cx="1961611" cy="2377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40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34188" cy="846137"/>
          </a:xfrm>
        </p:spPr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New Analyst Guide: Headlines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560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scoping/contract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of licensed contractor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robust and evidence based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4SC procedures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impartiality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Greater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of analyst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changes and improvements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0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44816" cy="846137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Scoping/Contract Arrangements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424936" cy="4848200"/>
          </a:xfrm>
        </p:spPr>
        <p:txBody>
          <a:bodyPr/>
          <a:lstStyle/>
          <a:p>
            <a:r>
              <a:rPr lang="en-GB" sz="2400" b="1" dirty="0">
                <a:solidFill>
                  <a:srgbClr val="0000CC"/>
                </a:solidFill>
              </a:rPr>
              <a:t>Analyst to be involved in scoping of </a:t>
            </a:r>
            <a:r>
              <a:rPr lang="en-GB" sz="2400" b="1" dirty="0" smtClean="0">
                <a:solidFill>
                  <a:srgbClr val="0000CC"/>
                </a:solidFill>
              </a:rPr>
              <a:t>work to </a:t>
            </a:r>
            <a:r>
              <a:rPr lang="en-GB" sz="2400" b="1" dirty="0">
                <a:solidFill>
                  <a:srgbClr val="0000CC"/>
                </a:solidFill>
              </a:rPr>
              <a:t>enable: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Adequate planning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Sufficient clarity in 4SC requirements/allocation of resources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Preparation of RA and POW</a:t>
            </a:r>
          </a:p>
          <a:p>
            <a:r>
              <a:rPr lang="en-GB" sz="2400" b="1" dirty="0">
                <a:solidFill>
                  <a:srgbClr val="0000CC"/>
                </a:solidFill>
              </a:rPr>
              <a:t>Achieved by: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Pre-removal site visit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Copy of LC’s POW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Sufficient detail on nature of the work</a:t>
            </a:r>
          </a:p>
          <a:p>
            <a:r>
              <a:rPr lang="en-GB" sz="2400" b="1" dirty="0">
                <a:solidFill>
                  <a:srgbClr val="0000CC"/>
                </a:solidFill>
              </a:rPr>
              <a:t>Formal contract under </a:t>
            </a:r>
            <a:r>
              <a:rPr lang="en-GB" sz="2400" b="1" dirty="0" smtClean="0">
                <a:solidFill>
                  <a:srgbClr val="0000CC"/>
                </a:solidFill>
              </a:rPr>
              <a:t>CDM: </a:t>
            </a:r>
            <a:endParaRPr lang="en-GB" sz="2400" b="1" dirty="0">
              <a:solidFill>
                <a:srgbClr val="0000CC"/>
              </a:solidFill>
            </a:endParaRP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LC has legal duties to cooperate with analyst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Provide analyst with adequate information in timely manner</a:t>
            </a:r>
          </a:p>
        </p:txBody>
      </p:sp>
    </p:spTree>
    <p:extLst>
      <p:ext uri="{BB962C8B-B14F-4D97-AF65-F5344CB8AC3E}">
        <p14:creationId xmlns:p14="http://schemas.microsoft.com/office/powerpoint/2010/main" val="28075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1244</Words>
  <Application>Microsoft Office PowerPoint</Application>
  <PresentationFormat>On-screen Show (4:3)</PresentationFormat>
  <Paragraphs>245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Acrobat Document</vt:lpstr>
      <vt:lpstr>Asbestos Analyst Guide    UKATA Meeting  4 July 2019   </vt:lpstr>
      <vt:lpstr>Aims of Session</vt:lpstr>
      <vt:lpstr>Analyst Programme Inspection Report</vt:lpstr>
      <vt:lpstr>HSL Report: Published 2001 “Improved methods for clearance testing and visual assessment of asbestos removal operations”</vt:lpstr>
      <vt:lpstr>Comparison of Findings  (2001 and 2015)</vt:lpstr>
      <vt:lpstr>Other Findings and Issues (2015 Study)</vt:lpstr>
      <vt:lpstr>New Analyst Guide: Overview</vt:lpstr>
      <vt:lpstr>New Analyst Guide: Headlines</vt:lpstr>
      <vt:lpstr>Scoping/Contract Arrangements</vt:lpstr>
      <vt:lpstr>Implications of Analysts Cleaning during 4SC</vt:lpstr>
      <vt:lpstr>Need for a Robust and Evidence-based 4SC Process</vt:lpstr>
      <vt:lpstr>PowerPoint Presentation</vt:lpstr>
      <vt:lpstr>4SC: Certificate for Reoccupation has been modified for Handover Form</vt:lpstr>
      <vt:lpstr>PowerPoint Presentation</vt:lpstr>
      <vt:lpstr>Establishing time for 4SC thorough visual inspection: Use Table and knowledge/experience</vt:lpstr>
      <vt:lpstr>4SCs to be failed if significant cleaning required!</vt:lpstr>
      <vt:lpstr>Evidence based clearance: Photos expected in 4SC</vt:lpstr>
      <vt:lpstr>Video Evidence for 4SC</vt:lpstr>
      <vt:lpstr>Analyst On-Site Performance (Source: Analyst Inspection Programme)</vt:lpstr>
      <vt:lpstr>Analyst Quality Control</vt:lpstr>
      <vt:lpstr>Analyst On-site Performance</vt:lpstr>
      <vt:lpstr>Personal Sampling of LCs:  Summary of Issues</vt:lpstr>
      <vt:lpstr>Pause here:</vt:lpstr>
      <vt:lpstr> Personal Sampling of LCs:  Improvements  </vt:lpstr>
      <vt:lpstr>Personal sampling of LAs: Sampling Strategy</vt:lpstr>
      <vt:lpstr>New Template for Personal Sampling Results (Appendix 6C)</vt:lpstr>
      <vt:lpstr>Analysts: Appropriate PPE:  4-Stage Clearance</vt:lpstr>
      <vt:lpstr>RPE/PPE and Decontamination for 4-stage clearance</vt:lpstr>
      <vt:lpstr>Analyst Competence/ Refresher Training</vt:lpstr>
      <vt:lpstr>New Guidance for Asbestos in Soils and Made Ground </vt:lpstr>
      <vt:lpstr>Asbestos Soil/Made Ground Surveys: CAR Context </vt:lpstr>
      <vt:lpstr>Soil Survey Types</vt:lpstr>
      <vt:lpstr>Don’t Forget: New brush for every clearance!!</vt:lpstr>
      <vt:lpstr>HSG248 Timescale/Programme 2019 </vt:lpstr>
    </vt:vector>
  </TitlesOfParts>
  <Company>Mando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Martin.Gibson@hse.gsi.gov.uk</dc:creator>
  <cp:lastModifiedBy>Name</cp:lastModifiedBy>
  <cp:revision>605</cp:revision>
  <cp:lastPrinted>2019-07-01T11:17:42Z</cp:lastPrinted>
  <dcterms:created xsi:type="dcterms:W3CDTF">2005-01-26T16:59:27Z</dcterms:created>
  <dcterms:modified xsi:type="dcterms:W3CDTF">2019-07-01T11:22:33Z</dcterms:modified>
</cp:coreProperties>
</file>