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93" r:id="rId5"/>
    <p:sldId id="324" r:id="rId6"/>
    <p:sldId id="294" r:id="rId7"/>
    <p:sldId id="279" r:id="rId8"/>
    <p:sldId id="314" r:id="rId9"/>
    <p:sldId id="318" r:id="rId10"/>
    <p:sldId id="290" r:id="rId11"/>
    <p:sldId id="323" r:id="rId12"/>
    <p:sldId id="322" r:id="rId13"/>
    <p:sldId id="316" r:id="rId14"/>
    <p:sldId id="282" r:id="rId15"/>
    <p:sldId id="284" r:id="rId16"/>
    <p:sldId id="317" r:id="rId17"/>
    <p:sldId id="319" r:id="rId18"/>
    <p:sldId id="295" r:id="rId19"/>
    <p:sldId id="276" r:id="rId20"/>
    <p:sldId id="305" r:id="rId21"/>
    <p:sldId id="277" r:id="rId22"/>
    <p:sldId id="278" r:id="rId23"/>
    <p:sldId id="258"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002B"/>
    <a:srgbClr val="2F7ECE"/>
    <a:srgbClr val="307FE2"/>
    <a:srgbClr val="041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59" d="100"/>
          <a:sy n="59" d="100"/>
        </p:scale>
        <p:origin x="150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53768B-E962-4B96-8B62-5312B512A66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4C18F16-1B48-4750-BFCE-1FF9AB7F1A3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9BD825C-AD26-49BD-A9A5-CD69EA167C85}" type="datetimeFigureOut">
              <a:rPr lang="en-GB" smtClean="0"/>
              <a:t>03/07/2019</a:t>
            </a:fld>
            <a:endParaRPr lang="en-GB"/>
          </a:p>
        </p:txBody>
      </p:sp>
      <p:sp>
        <p:nvSpPr>
          <p:cNvPr id="4" name="Footer Placeholder 3">
            <a:extLst>
              <a:ext uri="{FF2B5EF4-FFF2-40B4-BE49-F238E27FC236}">
                <a16:creationId xmlns:a16="http://schemas.microsoft.com/office/drawing/2014/main" id="{58F79342-699D-43F9-ADA7-0274F3D4AAA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1A6CCD3-428E-4D0A-B859-859EEB2983C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AED2933-FA38-4E20-A4C0-05CB62BF171C}" type="slidenum">
              <a:rPr lang="en-GB" smtClean="0"/>
              <a:t>‹#›</a:t>
            </a:fld>
            <a:endParaRPr lang="en-GB"/>
          </a:p>
        </p:txBody>
      </p:sp>
    </p:spTree>
    <p:extLst>
      <p:ext uri="{BB962C8B-B14F-4D97-AF65-F5344CB8AC3E}">
        <p14:creationId xmlns:p14="http://schemas.microsoft.com/office/powerpoint/2010/main" val="39590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61A4081-FE77-4AE6-8F40-D3CD100772E4}" type="datetimeFigureOut">
              <a:rPr lang="en-GB" smtClean="0"/>
              <a:t>03/07/2019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F8EF215-DF67-4182-9F78-97FE54D80C6E}" type="slidenum">
              <a:rPr lang="en-GB" smtClean="0"/>
              <a:t>‹#›</a:t>
            </a:fld>
            <a:endParaRPr lang="en-GB"/>
          </a:p>
        </p:txBody>
      </p:sp>
    </p:spTree>
    <p:extLst>
      <p:ext uri="{BB962C8B-B14F-4D97-AF65-F5344CB8AC3E}">
        <p14:creationId xmlns:p14="http://schemas.microsoft.com/office/powerpoint/2010/main" val="216303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of you will know</a:t>
            </a:r>
            <a:r>
              <a:rPr lang="en-GB" baseline="0"/>
              <a:t> what mesothelioma is but for those that don’t, </a:t>
            </a:r>
            <a:r>
              <a:rPr lang="en-GB" sz="1200" b="0" i="0" kern="1200">
                <a:solidFill>
                  <a:schemeClr val="tx1"/>
                </a:solidFill>
                <a:effectLst/>
                <a:latin typeface="+mn-lt"/>
                <a:ea typeface="+mn-ea"/>
                <a:cs typeface="+mn-cs"/>
              </a:rPr>
              <a:t>mesothelioma is a type of cancer that begins to grow in the lining around the lungs. It is usually</a:t>
            </a:r>
            <a:r>
              <a:rPr lang="en-GB" sz="1200" b="0" i="0" kern="1200" baseline="0">
                <a:solidFill>
                  <a:schemeClr val="tx1"/>
                </a:solidFill>
                <a:effectLst/>
                <a:latin typeface="+mn-lt"/>
                <a:ea typeface="+mn-ea"/>
                <a:cs typeface="+mn-cs"/>
              </a:rPr>
              <a:t> </a:t>
            </a:r>
            <a:r>
              <a:rPr lang="en-GB" sz="1200" b="0" i="0" kern="1200">
                <a:solidFill>
                  <a:schemeClr val="tx1"/>
                </a:solidFill>
                <a:effectLst/>
                <a:latin typeface="+mn-lt"/>
                <a:ea typeface="+mn-ea"/>
                <a:cs typeface="+mn-cs"/>
              </a:rPr>
              <a:t>caused</a:t>
            </a:r>
            <a:r>
              <a:rPr lang="en-GB" sz="1200" b="0" i="0" kern="1200" baseline="0">
                <a:solidFill>
                  <a:schemeClr val="tx1"/>
                </a:solidFill>
                <a:effectLst/>
                <a:latin typeface="+mn-lt"/>
                <a:ea typeface="+mn-ea"/>
                <a:cs typeface="+mn-cs"/>
              </a:rPr>
              <a:t> by exposure to asbestos which people are in contact with during their working life. Sometimes people who live with those who have been exposed to mesothelioma develop disease. </a:t>
            </a:r>
          </a:p>
          <a:p>
            <a:endParaRPr lang="en-GB" sz="1200" b="0" i="0" kern="1200" baseline="0">
              <a:solidFill>
                <a:schemeClr val="tx1"/>
              </a:solidFill>
              <a:effectLst/>
              <a:latin typeface="+mn-lt"/>
              <a:ea typeface="+mn-ea"/>
              <a:cs typeface="+mn-cs"/>
            </a:endParaRPr>
          </a:p>
          <a:p>
            <a:r>
              <a:rPr lang="en-GB" sz="1200" b="0" i="0" kern="1200" baseline="0">
                <a:solidFill>
                  <a:schemeClr val="tx1"/>
                </a:solidFill>
                <a:effectLst/>
                <a:latin typeface="+mn-lt"/>
                <a:ea typeface="+mn-ea"/>
                <a:cs typeface="+mn-cs"/>
              </a:rPr>
              <a:t>At the moment outcomes for the disease are poor. The standard therapy that is approved for mesothelioma is chemotherapy which adds a couple of months to life at best. There are some people that have lived far longer, than the expected timeframe, often they have received new and innovative treatments provided by research, including clinical trials.  </a:t>
            </a:r>
          </a:p>
          <a:p>
            <a:endParaRPr lang="en-GB" sz="1200" b="0" i="0" kern="1200" baseline="0">
              <a:solidFill>
                <a:schemeClr val="tx1"/>
              </a:solidFill>
              <a:effectLst/>
              <a:latin typeface="+mn-lt"/>
              <a:ea typeface="+mn-ea"/>
              <a:cs typeface="+mn-cs"/>
            </a:endParaRPr>
          </a:p>
          <a:p>
            <a:r>
              <a:rPr lang="en-GB" sz="1200" b="0" i="0" kern="1200" baseline="0">
                <a:solidFill>
                  <a:schemeClr val="tx1"/>
                </a:solidFill>
                <a:effectLst/>
                <a:latin typeface="+mn-lt"/>
                <a:ea typeface="+mn-ea"/>
                <a:cs typeface="+mn-cs"/>
              </a:rPr>
              <a:t>We need to offer something better for people affected by this dreadful disease. </a:t>
            </a:r>
            <a:endParaRPr lang="en-GB"/>
          </a:p>
        </p:txBody>
      </p:sp>
      <p:sp>
        <p:nvSpPr>
          <p:cNvPr id="4" name="Slide Number Placeholder 3"/>
          <p:cNvSpPr>
            <a:spLocks noGrp="1"/>
          </p:cNvSpPr>
          <p:nvPr>
            <p:ph type="sldNum" sz="quarter" idx="10"/>
          </p:nvPr>
        </p:nvSpPr>
        <p:spPr/>
        <p:txBody>
          <a:bodyPr/>
          <a:lstStyle/>
          <a:p>
            <a:fld id="{8D57DD8A-D18F-480C-B251-0C5BE269F7F3}" type="slidenum">
              <a:rPr lang="en-GB" smtClean="0"/>
              <a:t>3</a:t>
            </a:fld>
            <a:endParaRPr lang="en-GB"/>
          </a:p>
        </p:txBody>
      </p:sp>
    </p:spTree>
    <p:extLst>
      <p:ext uri="{BB962C8B-B14F-4D97-AF65-F5344CB8AC3E}">
        <p14:creationId xmlns:p14="http://schemas.microsoft.com/office/powerpoint/2010/main" val="4253472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Not exhaustive – just 2 examples from 2018</a:t>
            </a:r>
          </a:p>
          <a:p>
            <a:endParaRPr lang="en-GB"/>
          </a:p>
          <a:p>
            <a:endParaRPr lang="en-GB"/>
          </a:p>
          <a:p>
            <a:r>
              <a:rPr lang="en-GB" sz="1200" b="0" i="0" u="none" strike="noStrike" kern="1200" baseline="0">
                <a:solidFill>
                  <a:schemeClr val="tx1"/>
                </a:solidFill>
                <a:latin typeface="+mn-lt"/>
                <a:ea typeface="+mn-ea"/>
                <a:cs typeface="+mn-cs"/>
              </a:rPr>
              <a:t>Dr Daniel Murphy, Glasgow</a:t>
            </a:r>
          </a:p>
          <a:p>
            <a:r>
              <a:rPr lang="en-GB" sz="1200" b="0" i="0" u="none" strike="noStrike" kern="1200" baseline="0">
                <a:solidFill>
                  <a:schemeClr val="tx1"/>
                </a:solidFill>
                <a:latin typeface="+mn-lt"/>
                <a:ea typeface="+mn-ea"/>
                <a:cs typeface="+mn-cs"/>
              </a:rPr>
              <a:t>Engaging the immune system to fight</a:t>
            </a:r>
          </a:p>
          <a:p>
            <a:r>
              <a:rPr lang="en-GB" sz="1200" b="0" i="0" u="none" strike="noStrike" kern="1200" baseline="0">
                <a:solidFill>
                  <a:schemeClr val="tx1"/>
                </a:solidFill>
                <a:latin typeface="+mn-lt"/>
                <a:ea typeface="+mn-ea"/>
                <a:cs typeface="+mn-cs"/>
              </a:rPr>
              <a:t>mesothelioma</a:t>
            </a:r>
          </a:p>
          <a:p>
            <a:r>
              <a:rPr lang="en-GB" sz="1200" b="0" i="0" u="none" strike="noStrike" kern="1200" baseline="0">
                <a:solidFill>
                  <a:schemeClr val="tx1"/>
                </a:solidFill>
                <a:latin typeface="+mn-lt"/>
                <a:ea typeface="+mn-ea"/>
                <a:cs typeface="+mn-cs"/>
              </a:rPr>
              <a:t>Duration: </a:t>
            </a:r>
            <a:r>
              <a:rPr lang="en-GB" sz="1200" b="1" i="0" u="none" strike="noStrike" kern="1200" baseline="0">
                <a:solidFill>
                  <a:schemeClr val="tx1"/>
                </a:solidFill>
                <a:latin typeface="+mn-lt"/>
                <a:ea typeface="+mn-ea"/>
                <a:cs typeface="+mn-cs"/>
              </a:rPr>
              <a:t>36 months </a:t>
            </a:r>
            <a:r>
              <a:rPr lang="en-GB" sz="1200" b="0" i="0" u="none" strike="noStrike" kern="1200" baseline="0">
                <a:solidFill>
                  <a:schemeClr val="tx1"/>
                </a:solidFill>
                <a:latin typeface="+mn-lt"/>
                <a:ea typeface="+mn-ea"/>
                <a:cs typeface="+mn-cs"/>
              </a:rPr>
              <a:t>Amount awarded: </a:t>
            </a:r>
            <a:r>
              <a:rPr lang="en-GB" sz="1200" b="1" i="0" u="none" strike="noStrike" kern="1200" baseline="0">
                <a:solidFill>
                  <a:schemeClr val="tx1"/>
                </a:solidFill>
                <a:latin typeface="+mn-lt"/>
                <a:ea typeface="+mn-ea"/>
                <a:cs typeface="+mn-cs"/>
              </a:rPr>
              <a:t>£199,472</a:t>
            </a:r>
          </a:p>
          <a:p>
            <a:r>
              <a:rPr lang="en-GB" sz="1200" b="0" i="0" u="none" strike="noStrike" kern="1200" baseline="0">
                <a:solidFill>
                  <a:schemeClr val="tx1"/>
                </a:solidFill>
                <a:latin typeface="+mn-lt"/>
                <a:ea typeface="+mn-ea"/>
                <a:cs typeface="+mn-cs"/>
              </a:rPr>
              <a:t>Immunotherapies have recently emerged as effective treatments for many cancers.</a:t>
            </a:r>
          </a:p>
          <a:p>
            <a:r>
              <a:rPr lang="en-GB" sz="1200" b="0" i="0" u="none" strike="noStrike" kern="1200" baseline="0">
                <a:solidFill>
                  <a:schemeClr val="tx1"/>
                </a:solidFill>
                <a:latin typeface="+mn-lt"/>
                <a:ea typeface="+mn-ea"/>
                <a:cs typeface="+mn-cs"/>
              </a:rPr>
              <a:t>These drugs act by revealing previously hidden cancers to the immune system, or</a:t>
            </a:r>
          </a:p>
          <a:p>
            <a:r>
              <a:rPr lang="en-GB" sz="1200" b="0" i="0" u="none" strike="noStrike" kern="1200" baseline="0">
                <a:solidFill>
                  <a:schemeClr val="tx1"/>
                </a:solidFill>
                <a:latin typeface="+mn-lt"/>
                <a:ea typeface="+mn-ea"/>
                <a:cs typeface="+mn-cs"/>
              </a:rPr>
              <a:t>by activating immune cells directly to fight cancer. For example, drugs that disrupt</a:t>
            </a:r>
          </a:p>
          <a:p>
            <a:r>
              <a:rPr lang="en-GB" sz="1200" b="0" i="0" u="none" strike="noStrike" kern="1200" baseline="0">
                <a:solidFill>
                  <a:schemeClr val="tx1"/>
                </a:solidFill>
                <a:latin typeface="+mn-lt"/>
                <a:ea typeface="+mn-ea"/>
                <a:cs typeface="+mn-cs"/>
              </a:rPr>
              <a:t>the PD1 ‘immune checkpoint’ system have shown great promise, but only work in</a:t>
            </a:r>
          </a:p>
          <a:p>
            <a:r>
              <a:rPr lang="en-GB" sz="1200" b="0" i="0" u="none" strike="noStrike" kern="1200" baseline="0">
                <a:solidFill>
                  <a:schemeClr val="tx1"/>
                </a:solidFill>
                <a:latin typeface="+mn-lt"/>
                <a:ea typeface="+mn-ea"/>
                <a:cs typeface="+mn-cs"/>
              </a:rPr>
              <a:t>around 20% of patients with mesothelioma. Macrophages are a kind of immune</a:t>
            </a:r>
          </a:p>
          <a:p>
            <a:r>
              <a:rPr lang="en-GB" sz="1200" b="0" i="0" u="none" strike="noStrike" kern="1200" baseline="0">
                <a:solidFill>
                  <a:schemeClr val="tx1"/>
                </a:solidFill>
                <a:latin typeface="+mn-lt"/>
                <a:ea typeface="+mn-ea"/>
                <a:cs typeface="+mn-cs"/>
              </a:rPr>
              <a:t>cell. They play a crucial role in establishing the chronic inflammation in the lining</a:t>
            </a:r>
          </a:p>
          <a:p>
            <a:r>
              <a:rPr lang="en-GB" sz="1200" b="0" i="0" u="none" strike="noStrike" kern="1200" baseline="0">
                <a:solidFill>
                  <a:schemeClr val="tx1"/>
                </a:solidFill>
                <a:latin typeface="+mn-lt"/>
                <a:ea typeface="+mn-ea"/>
                <a:cs typeface="+mn-cs"/>
              </a:rPr>
              <a:t>of the lung (pleura), which occurs before mesothelioma develops in most patients.</a:t>
            </a:r>
          </a:p>
          <a:p>
            <a:r>
              <a:rPr lang="en-GB" sz="1200" b="0" i="0" u="none" strike="noStrike" kern="1200" baseline="0">
                <a:solidFill>
                  <a:schemeClr val="tx1"/>
                </a:solidFill>
                <a:latin typeface="+mn-lt"/>
                <a:ea typeface="+mn-ea"/>
                <a:cs typeface="+mn-cs"/>
              </a:rPr>
              <a:t>Once mesothelioma is established, macrophages remain important, and make up</a:t>
            </a:r>
          </a:p>
          <a:p>
            <a:r>
              <a:rPr lang="en-GB" sz="1200" b="0" i="0" u="none" strike="noStrike" kern="1200" baseline="0">
                <a:solidFill>
                  <a:schemeClr val="tx1"/>
                </a:solidFill>
                <a:latin typeface="+mn-lt"/>
                <a:ea typeface="+mn-ea"/>
                <a:cs typeface="+mn-cs"/>
              </a:rPr>
              <a:t>20-30% of all the cells present in human mesothelioma tumours. Recent studies</a:t>
            </a:r>
          </a:p>
          <a:p>
            <a:r>
              <a:rPr lang="en-GB" sz="1200" b="0" i="0" u="none" strike="noStrike" kern="1200" baseline="0">
                <a:solidFill>
                  <a:schemeClr val="tx1"/>
                </a:solidFill>
                <a:latin typeface="+mn-lt"/>
                <a:ea typeface="+mn-ea"/>
                <a:cs typeface="+mn-cs"/>
              </a:rPr>
              <a:t>also show that macrophages influence the immune response to cancer and may be</a:t>
            </a:r>
          </a:p>
          <a:p>
            <a:r>
              <a:rPr lang="en-GB" sz="1200" b="0" i="0" u="none" strike="noStrike" kern="1200" baseline="0">
                <a:solidFill>
                  <a:schemeClr val="tx1"/>
                </a:solidFill>
                <a:latin typeface="+mn-lt"/>
                <a:ea typeface="+mn-ea"/>
                <a:cs typeface="+mn-cs"/>
              </a:rPr>
              <a:t>involved in resistance to standard treatments.</a:t>
            </a:r>
          </a:p>
          <a:p>
            <a:r>
              <a:rPr lang="en-GB" sz="1200" b="0" i="0" u="none" strike="noStrike" kern="1200" baseline="0">
                <a:solidFill>
                  <a:schemeClr val="tx1"/>
                </a:solidFill>
                <a:latin typeface="+mn-lt"/>
                <a:ea typeface="+mn-ea"/>
                <a:cs typeface="+mn-cs"/>
              </a:rPr>
              <a:t>The research team anticipate that macrophage treatment may be effective as a</a:t>
            </a:r>
          </a:p>
          <a:p>
            <a:r>
              <a:rPr lang="en-GB" sz="1200" b="0" i="0" u="none" strike="noStrike" kern="1200" baseline="0">
                <a:solidFill>
                  <a:schemeClr val="tx1"/>
                </a:solidFill>
                <a:latin typeface="+mn-lt"/>
                <a:ea typeface="+mn-ea"/>
                <a:cs typeface="+mn-cs"/>
              </a:rPr>
              <a:t>single agent and increase the number of responders to standard chemotherapy</a:t>
            </a:r>
          </a:p>
          <a:p>
            <a:r>
              <a:rPr lang="en-GB" sz="1200" b="0" i="0" u="none" strike="noStrike" kern="1200" baseline="0">
                <a:solidFill>
                  <a:schemeClr val="tx1"/>
                </a:solidFill>
                <a:latin typeface="+mn-lt"/>
                <a:ea typeface="+mn-ea"/>
                <a:cs typeface="+mn-cs"/>
              </a:rPr>
              <a:t>and/or anti-PD1 immunotherapy. They have also developed a new, unique mouse</a:t>
            </a:r>
          </a:p>
          <a:p>
            <a:r>
              <a:rPr lang="en-GB" sz="1200" b="0" i="0" u="none" strike="noStrike" kern="1200" baseline="0">
                <a:solidFill>
                  <a:schemeClr val="tx1"/>
                </a:solidFill>
                <a:latin typeface="+mn-lt"/>
                <a:ea typeface="+mn-ea"/>
                <a:cs typeface="+mn-cs"/>
              </a:rPr>
              <a:t>model of mesothelioma to test their theories. In this study, researchers will inject</a:t>
            </a:r>
          </a:p>
          <a:p>
            <a:r>
              <a:rPr lang="en-GB" sz="1200" b="0" i="0" u="none" strike="noStrike" kern="1200" baseline="0">
                <a:solidFill>
                  <a:schemeClr val="tx1"/>
                </a:solidFill>
                <a:latin typeface="+mn-lt"/>
                <a:ea typeface="+mn-ea"/>
                <a:cs typeface="+mn-cs"/>
              </a:rPr>
              <a:t>macrophage treatments (CSF‐1R or CD98 inhibitors) directly into the pleural cavity</a:t>
            </a:r>
          </a:p>
          <a:p>
            <a:r>
              <a:rPr lang="en-GB" sz="1200" b="0" i="0" u="none" strike="noStrike" kern="1200" baseline="0">
                <a:solidFill>
                  <a:schemeClr val="tx1"/>
                </a:solidFill>
                <a:latin typeface="+mn-lt"/>
                <a:ea typeface="+mn-ea"/>
                <a:cs typeface="+mn-cs"/>
              </a:rPr>
              <a:t>of mesothelioma-bearing mice. The team will then measure the effect of these</a:t>
            </a:r>
          </a:p>
          <a:p>
            <a:r>
              <a:rPr lang="en-GB" sz="1200" b="0" i="0" u="none" strike="noStrike" kern="1200" baseline="0">
                <a:solidFill>
                  <a:schemeClr val="tx1"/>
                </a:solidFill>
                <a:latin typeface="+mn-lt"/>
                <a:ea typeface="+mn-ea"/>
                <a:cs typeface="+mn-cs"/>
              </a:rPr>
              <a:t>treatments on the activity and death rate of the tumour cells, and the length of</a:t>
            </a:r>
          </a:p>
          <a:p>
            <a:r>
              <a:rPr lang="en-GB" sz="1200" b="0" i="0" u="none" strike="noStrike" kern="1200" baseline="0">
                <a:solidFill>
                  <a:schemeClr val="tx1"/>
                </a:solidFill>
                <a:latin typeface="+mn-lt"/>
                <a:ea typeface="+mn-ea"/>
                <a:cs typeface="+mn-cs"/>
              </a:rPr>
              <a:t>time the mice survive.</a:t>
            </a:r>
            <a:endParaRPr lang="en-GB"/>
          </a:p>
        </p:txBody>
      </p:sp>
      <p:sp>
        <p:nvSpPr>
          <p:cNvPr id="4" name="Slide Number Placeholder 3"/>
          <p:cNvSpPr>
            <a:spLocks noGrp="1"/>
          </p:cNvSpPr>
          <p:nvPr>
            <p:ph type="sldNum" sz="quarter" idx="5"/>
          </p:nvPr>
        </p:nvSpPr>
        <p:spPr/>
        <p:txBody>
          <a:bodyPr/>
          <a:lstStyle/>
          <a:p>
            <a:fld id="{A9C9CB5B-6650-4B41-AB31-4806AE2F2A8C}" type="slidenum">
              <a:rPr lang="en-GB" smtClean="0"/>
              <a:t>12</a:t>
            </a:fld>
            <a:endParaRPr lang="en-GB"/>
          </a:p>
        </p:txBody>
      </p:sp>
    </p:spTree>
    <p:extLst>
      <p:ext uri="{BB962C8B-B14F-4D97-AF65-F5344CB8AC3E}">
        <p14:creationId xmlns:p14="http://schemas.microsoft.com/office/powerpoint/2010/main" val="2425241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Dr Robert Ladner, Belfast</a:t>
            </a:r>
            <a:br>
              <a:rPr lang="en-GB" sz="1200" b="0" i="0" u="none" strike="noStrike" kern="1200" baseline="0">
                <a:solidFill>
                  <a:schemeClr val="tx1"/>
                </a:solidFill>
                <a:latin typeface="+mn-lt"/>
                <a:ea typeface="+mn-ea"/>
                <a:cs typeface="+mn-cs"/>
              </a:rPr>
            </a:br>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Improving the efficacy of standard-of-care chemotherapy in mesothelioma</a:t>
            </a:r>
            <a:br>
              <a:rPr lang="en-GB" sz="1200" b="0" i="0" u="none" strike="noStrike" kern="1200" baseline="0">
                <a:solidFill>
                  <a:schemeClr val="tx1"/>
                </a:solidFill>
                <a:latin typeface="+mn-lt"/>
                <a:ea typeface="+mn-ea"/>
                <a:cs typeface="+mn-cs"/>
              </a:rPr>
            </a:br>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Duration: </a:t>
            </a:r>
            <a:r>
              <a:rPr lang="en-GB" sz="1200" b="1" i="0" u="none" strike="noStrike" kern="1200" baseline="0">
                <a:solidFill>
                  <a:schemeClr val="tx1"/>
                </a:solidFill>
                <a:latin typeface="+mn-lt"/>
                <a:ea typeface="+mn-ea"/>
                <a:cs typeface="+mn-cs"/>
              </a:rPr>
              <a:t>24 months </a:t>
            </a:r>
            <a:r>
              <a:rPr lang="en-GB" sz="1200" b="0" i="0" u="none" strike="noStrike" kern="1200" baseline="0">
                <a:solidFill>
                  <a:schemeClr val="tx1"/>
                </a:solidFill>
                <a:latin typeface="+mn-lt"/>
                <a:ea typeface="+mn-ea"/>
                <a:cs typeface="+mn-cs"/>
              </a:rPr>
              <a:t>Amount awarded: </a:t>
            </a:r>
            <a:r>
              <a:rPr lang="en-GB" sz="1200" b="1" i="0" u="none" strike="noStrike" kern="1200" baseline="0">
                <a:solidFill>
                  <a:schemeClr val="tx1"/>
                </a:solidFill>
                <a:latin typeface="+mn-lt"/>
                <a:ea typeface="+mn-ea"/>
                <a:cs typeface="+mn-cs"/>
              </a:rPr>
              <a:t>£185,498</a:t>
            </a:r>
            <a:br>
              <a:rPr lang="en-GB" sz="1200" b="1" i="0" u="none" strike="noStrike" kern="1200" baseline="0">
                <a:solidFill>
                  <a:schemeClr val="tx1"/>
                </a:solidFill>
                <a:latin typeface="+mn-lt"/>
                <a:ea typeface="+mn-ea"/>
                <a:cs typeface="+mn-cs"/>
              </a:rPr>
            </a:br>
            <a:endParaRPr lang="en-GB" sz="1200" b="1"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One of the standard-of-care treatments for mesothelioma is pemetrexed, a</a:t>
            </a:r>
          </a:p>
          <a:p>
            <a:r>
              <a:rPr lang="en-GB" sz="1200" b="0" i="0" u="none" strike="noStrike" kern="1200" baseline="0">
                <a:solidFill>
                  <a:schemeClr val="tx1"/>
                </a:solidFill>
                <a:latin typeface="+mn-lt"/>
                <a:ea typeface="+mn-ea"/>
                <a:cs typeface="+mn-cs"/>
              </a:rPr>
              <a:t>chemotherapy. When cancer cells are treated with pemetrexed or similar drugs,</a:t>
            </a:r>
          </a:p>
          <a:p>
            <a:r>
              <a:rPr lang="en-GB" sz="1200" b="0" i="0" u="none" strike="noStrike" kern="1200" baseline="0">
                <a:solidFill>
                  <a:schemeClr val="tx1"/>
                </a:solidFill>
                <a:latin typeface="+mn-lt"/>
                <a:ea typeface="+mn-ea"/>
                <a:cs typeface="+mn-cs"/>
              </a:rPr>
              <a:t>they experience DNA damage that blocks their growth. Despite being standard-</a:t>
            </a:r>
            <a:r>
              <a:rPr lang="en-GB" sz="1200" b="0" i="0" u="none" strike="noStrike" kern="1200" baseline="0" err="1">
                <a:solidFill>
                  <a:schemeClr val="tx1"/>
                </a:solidFill>
                <a:latin typeface="+mn-lt"/>
                <a:ea typeface="+mn-ea"/>
                <a:cs typeface="+mn-cs"/>
              </a:rPr>
              <a:t>ofcare</a:t>
            </a:r>
            <a:r>
              <a:rPr lang="en-GB" sz="1200" b="0" i="0" u="none" strike="noStrike" kern="1200" baseline="0">
                <a:solidFill>
                  <a:schemeClr val="tx1"/>
                </a:solidFill>
                <a:latin typeface="+mn-lt"/>
                <a:ea typeface="+mn-ea"/>
                <a:cs typeface="+mn-cs"/>
              </a:rPr>
              <a:t>,</a:t>
            </a:r>
          </a:p>
          <a:p>
            <a:r>
              <a:rPr lang="en-GB" sz="1200" b="0" i="0" u="none" strike="noStrike" kern="1200" baseline="0">
                <a:solidFill>
                  <a:schemeClr val="tx1"/>
                </a:solidFill>
                <a:latin typeface="+mn-lt"/>
                <a:ea typeface="+mn-ea"/>
                <a:cs typeface="+mn-cs"/>
              </a:rPr>
              <a:t>most mesotheliomas are resistant to these therapies.</a:t>
            </a:r>
          </a:p>
          <a:p>
            <a:r>
              <a:rPr lang="en-GB" sz="1200" b="0" i="0" u="none" strike="noStrike" kern="1200" baseline="0">
                <a:solidFill>
                  <a:schemeClr val="tx1"/>
                </a:solidFill>
                <a:latin typeface="+mn-lt"/>
                <a:ea typeface="+mn-ea"/>
                <a:cs typeface="+mn-cs"/>
              </a:rPr>
              <a:t>The team discovered that a protein known as </a:t>
            </a:r>
            <a:r>
              <a:rPr lang="en-GB" sz="1200" b="0" i="0" u="none" strike="noStrike" kern="1200" baseline="0" err="1">
                <a:solidFill>
                  <a:schemeClr val="tx1"/>
                </a:solidFill>
                <a:latin typeface="+mn-lt"/>
                <a:ea typeface="+mn-ea"/>
                <a:cs typeface="+mn-cs"/>
              </a:rPr>
              <a:t>dUTPase</a:t>
            </a:r>
            <a:r>
              <a:rPr lang="en-GB" sz="1200" b="0" i="0" u="none" strike="noStrike" kern="1200" baseline="0">
                <a:solidFill>
                  <a:schemeClr val="tx1"/>
                </a:solidFill>
                <a:latin typeface="+mn-lt"/>
                <a:ea typeface="+mn-ea"/>
                <a:cs typeface="+mn-cs"/>
              </a:rPr>
              <a:t> acts as a ‘gatekeeper’ to the</a:t>
            </a:r>
          </a:p>
          <a:p>
            <a:r>
              <a:rPr lang="en-GB" sz="1200" b="0" i="0" u="none" strike="noStrike" kern="1200" baseline="0">
                <a:solidFill>
                  <a:schemeClr val="tx1"/>
                </a:solidFill>
                <a:latin typeface="+mn-lt"/>
                <a:ea typeface="+mn-ea"/>
                <a:cs typeface="+mn-cs"/>
              </a:rPr>
              <a:t>cancer cell’s DNA, protecting the DNA during treatment. Cancers typically have a</a:t>
            </a:r>
          </a:p>
          <a:p>
            <a:r>
              <a:rPr lang="en-GB" sz="1200" b="0" i="0" u="none" strike="noStrike" kern="1200" baseline="0">
                <a:solidFill>
                  <a:schemeClr val="tx1"/>
                </a:solidFill>
                <a:latin typeface="+mn-lt"/>
                <a:ea typeface="+mn-ea"/>
                <a:cs typeface="+mn-cs"/>
              </a:rPr>
              <a:t>high amount of </a:t>
            </a:r>
            <a:r>
              <a:rPr lang="en-GB" sz="1200" b="0" i="0" u="none" strike="noStrike" kern="1200" baseline="0" err="1">
                <a:solidFill>
                  <a:schemeClr val="tx1"/>
                </a:solidFill>
                <a:latin typeface="+mn-lt"/>
                <a:ea typeface="+mn-ea"/>
                <a:cs typeface="+mn-cs"/>
              </a:rPr>
              <a:t>dUTPase</a:t>
            </a:r>
            <a:r>
              <a:rPr lang="en-GB" sz="1200" b="0" i="0" u="none" strike="noStrike" kern="1200" baseline="0">
                <a:solidFill>
                  <a:schemeClr val="tx1"/>
                </a:solidFill>
                <a:latin typeface="+mn-lt"/>
                <a:ea typeface="+mn-ea"/>
                <a:cs typeface="+mn-cs"/>
              </a:rPr>
              <a:t> protein, giving the cancer cells a strong chance to survive</a:t>
            </a:r>
          </a:p>
          <a:p>
            <a:r>
              <a:rPr lang="en-GB" sz="1200" b="0" i="0" u="none" strike="noStrike" kern="1200" baseline="0">
                <a:solidFill>
                  <a:schemeClr val="tx1"/>
                </a:solidFill>
                <a:latin typeface="+mn-lt"/>
                <a:ea typeface="+mn-ea"/>
                <a:cs typeface="+mn-cs"/>
              </a:rPr>
              <a:t>and eventually overcome treatment with chemotherapy. This research proposal</a:t>
            </a:r>
          </a:p>
          <a:p>
            <a:r>
              <a:rPr lang="en-GB" sz="1200" b="0" i="0" u="none" strike="noStrike" kern="1200" baseline="0">
                <a:solidFill>
                  <a:schemeClr val="tx1"/>
                </a:solidFill>
                <a:latin typeface="+mn-lt"/>
                <a:ea typeface="+mn-ea"/>
                <a:cs typeface="+mn-cs"/>
              </a:rPr>
              <a:t>has one overarching goal: to provide scientific data to convince clinicians to direct</a:t>
            </a:r>
          </a:p>
          <a:p>
            <a:r>
              <a:rPr lang="en-GB" sz="1200" b="0" i="0" u="none" strike="noStrike" kern="1200" baseline="0" err="1">
                <a:solidFill>
                  <a:schemeClr val="tx1"/>
                </a:solidFill>
                <a:latin typeface="+mn-lt"/>
                <a:ea typeface="+mn-ea"/>
                <a:cs typeface="+mn-cs"/>
              </a:rPr>
              <a:t>dUTPase</a:t>
            </a:r>
            <a:r>
              <a:rPr lang="en-GB" sz="1200" b="0" i="0" u="none" strike="noStrike" kern="1200" baseline="0">
                <a:solidFill>
                  <a:schemeClr val="tx1"/>
                </a:solidFill>
                <a:latin typeface="+mn-lt"/>
                <a:ea typeface="+mn-ea"/>
                <a:cs typeface="+mn-cs"/>
              </a:rPr>
              <a:t> inhibitors toward mesothelioma patients where they have the potential</a:t>
            </a:r>
          </a:p>
          <a:p>
            <a:r>
              <a:rPr lang="en-GB" sz="1200" b="0" i="0" u="none" strike="noStrike" kern="1200" baseline="0">
                <a:solidFill>
                  <a:schemeClr val="tx1"/>
                </a:solidFill>
                <a:latin typeface="+mn-lt"/>
                <a:ea typeface="+mn-ea"/>
                <a:cs typeface="+mn-cs"/>
              </a:rPr>
              <a:t>to improve patient lives. To reach this goal, the team will test </a:t>
            </a:r>
            <a:r>
              <a:rPr lang="en-GB" sz="1200" b="0" i="0" u="none" strike="noStrike" kern="1200" baseline="0" err="1">
                <a:solidFill>
                  <a:schemeClr val="tx1"/>
                </a:solidFill>
                <a:latin typeface="+mn-lt"/>
                <a:ea typeface="+mn-ea"/>
                <a:cs typeface="+mn-cs"/>
              </a:rPr>
              <a:t>dUTPase</a:t>
            </a:r>
            <a:r>
              <a:rPr lang="en-GB" sz="1200" b="0" i="0" u="none" strike="noStrike" kern="1200" baseline="0">
                <a:solidFill>
                  <a:schemeClr val="tx1"/>
                </a:solidFill>
                <a:latin typeface="+mn-lt"/>
                <a:ea typeface="+mn-ea"/>
                <a:cs typeface="+mn-cs"/>
              </a:rPr>
              <a:t> inhibitors</a:t>
            </a:r>
          </a:p>
          <a:p>
            <a:r>
              <a:rPr lang="en-GB" sz="1200" b="0" i="0" u="none" strike="noStrike" kern="1200" baseline="0">
                <a:solidFill>
                  <a:schemeClr val="tx1"/>
                </a:solidFill>
                <a:latin typeface="+mn-lt"/>
                <a:ea typeface="+mn-ea"/>
                <a:cs typeface="+mn-cs"/>
              </a:rPr>
              <a:t>in various simulated chemotherapy treatments to improve their understanding of</a:t>
            </a:r>
          </a:p>
          <a:p>
            <a:r>
              <a:rPr lang="en-GB" sz="1200" b="0" i="0" u="none" strike="noStrike" kern="1200" baseline="0">
                <a:solidFill>
                  <a:schemeClr val="tx1"/>
                </a:solidFill>
                <a:latin typeface="+mn-lt"/>
                <a:ea typeface="+mn-ea"/>
                <a:cs typeface="+mn-cs"/>
              </a:rPr>
              <a:t>the vulnerability of mesotheliomas to these treatments. By analysing the cancer</a:t>
            </a:r>
          </a:p>
          <a:p>
            <a:r>
              <a:rPr lang="en-GB" sz="1200" b="0" i="0" u="none" strike="noStrike" kern="1200" baseline="0">
                <a:solidFill>
                  <a:schemeClr val="tx1"/>
                </a:solidFill>
                <a:latin typeface="+mn-lt"/>
                <a:ea typeface="+mn-ea"/>
                <a:cs typeface="+mn-cs"/>
              </a:rPr>
              <a:t>cells’ molecular make-up, they will identify how this treatment kills mesothelioma</a:t>
            </a:r>
          </a:p>
          <a:p>
            <a:r>
              <a:rPr lang="en-GB" sz="1200" b="0" i="0" u="none" strike="noStrike" kern="1200" baseline="0">
                <a:solidFill>
                  <a:schemeClr val="tx1"/>
                </a:solidFill>
                <a:latin typeface="+mn-lt"/>
                <a:ea typeface="+mn-ea"/>
                <a:cs typeface="+mn-cs"/>
              </a:rPr>
              <a:t>cells. This could also enable them to identify any markers of vulnerability that</a:t>
            </a:r>
          </a:p>
          <a:p>
            <a:r>
              <a:rPr lang="en-GB" sz="1200" b="0" i="0" u="none" strike="noStrike" kern="1200" baseline="0">
                <a:solidFill>
                  <a:schemeClr val="tx1"/>
                </a:solidFill>
                <a:latin typeface="+mn-lt"/>
                <a:ea typeface="+mn-ea"/>
                <a:cs typeface="+mn-cs"/>
              </a:rPr>
              <a:t>may help select patients who have the best chance of responding to </a:t>
            </a:r>
            <a:r>
              <a:rPr lang="en-GB" sz="1200" b="0" i="0" u="none" strike="noStrike" kern="1200" baseline="0" err="1">
                <a:solidFill>
                  <a:schemeClr val="tx1"/>
                </a:solidFill>
                <a:latin typeface="+mn-lt"/>
                <a:ea typeface="+mn-ea"/>
                <a:cs typeface="+mn-cs"/>
              </a:rPr>
              <a:t>dUTPase</a:t>
            </a:r>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inhibitor treatment.</a:t>
            </a:r>
            <a:endParaRPr lang="en-GB"/>
          </a:p>
        </p:txBody>
      </p:sp>
      <p:sp>
        <p:nvSpPr>
          <p:cNvPr id="4" name="Slide Number Placeholder 3"/>
          <p:cNvSpPr>
            <a:spLocks noGrp="1"/>
          </p:cNvSpPr>
          <p:nvPr>
            <p:ph type="sldNum" sz="quarter" idx="5"/>
          </p:nvPr>
        </p:nvSpPr>
        <p:spPr/>
        <p:txBody>
          <a:bodyPr/>
          <a:lstStyle/>
          <a:p>
            <a:fld id="{A9C9CB5B-6650-4B41-AB31-4806AE2F2A8C}" type="slidenum">
              <a:rPr lang="en-GB" smtClean="0"/>
              <a:t>13</a:t>
            </a:fld>
            <a:endParaRPr lang="en-GB"/>
          </a:p>
        </p:txBody>
      </p:sp>
    </p:spTree>
    <p:extLst>
      <p:ext uri="{BB962C8B-B14F-4D97-AF65-F5344CB8AC3E}">
        <p14:creationId xmlns:p14="http://schemas.microsoft.com/office/powerpoint/2010/main" val="86949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know that we can speed progress in research up by bringing people working on the same thing together. There are many great examples of research networks across the globe making a real difference. </a:t>
            </a:r>
          </a:p>
          <a:p>
            <a:endParaRPr lang="en-GB"/>
          </a:p>
          <a:p>
            <a:r>
              <a:rPr lang="en-GB" sz="1200" b="0" i="0" kern="1200">
                <a:solidFill>
                  <a:schemeClr val="tx1"/>
                </a:solidFill>
                <a:effectLst/>
                <a:latin typeface="+mn-lt"/>
                <a:ea typeface="+mn-ea"/>
                <a:cs typeface="+mn-cs"/>
              </a:rPr>
              <a:t>So why does sharing knowledge and research plans help things get done better and faster?</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It may be there is a laboratory technique that one researcher has struggled with for months and yet another researcher has mastered this technique and can give guidance – saving time and money.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If 2 groups are working in the same research area we want them to at least know about it so they could help each other and make sure that the research adds value to what other teams are doing. If one group had found a negative result they could share this and if other groups repeat the work, suggest ways to improve it.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The aim of getting researchers to work together means that the quality of the research is better. Different people bring a different skills to a project. Learning from other disciplines like engineering can revolutionise the way we deliver treatments </a:t>
            </a:r>
            <a:br>
              <a:rPr lang="en-GB" sz="1200" b="0" i="0" kern="1200">
                <a:solidFill>
                  <a:schemeClr val="tx1"/>
                </a:solidFill>
                <a:effectLst/>
                <a:latin typeface="+mn-lt"/>
                <a:ea typeface="+mn-ea"/>
                <a:cs typeface="+mn-cs"/>
              </a:rPr>
            </a:br>
            <a:endParaRPr lang="en-GB" sz="1200" b="0" i="0" kern="1200">
              <a:solidFill>
                <a:schemeClr val="tx1"/>
              </a:solidFill>
              <a:effectLst/>
              <a:latin typeface="+mn-lt"/>
              <a:ea typeface="+mn-ea"/>
              <a:cs typeface="+mn-cs"/>
            </a:endParaRPr>
          </a:p>
          <a:p>
            <a:pPr marL="171450" indent="-171450">
              <a:buFont typeface="Arial" panose="020B0604020202020204" pitchFamily="34" charset="0"/>
              <a:buChar char="•"/>
            </a:pPr>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p:txBody>
      </p:sp>
      <p:sp>
        <p:nvSpPr>
          <p:cNvPr id="4" name="Slide Number Placeholder 3"/>
          <p:cNvSpPr>
            <a:spLocks noGrp="1"/>
          </p:cNvSpPr>
          <p:nvPr>
            <p:ph type="sldNum" sz="quarter" idx="10"/>
          </p:nvPr>
        </p:nvSpPr>
        <p:spPr/>
        <p:txBody>
          <a:bodyPr/>
          <a:lstStyle/>
          <a:p>
            <a:fld id="{8D57DD8A-D18F-480C-B251-0C5BE269F7F3}" type="slidenum">
              <a:rPr lang="en-GB" smtClean="0"/>
              <a:t>15</a:t>
            </a:fld>
            <a:endParaRPr lang="en-GB"/>
          </a:p>
        </p:txBody>
      </p:sp>
    </p:spTree>
    <p:extLst>
      <p:ext uri="{BB962C8B-B14F-4D97-AF65-F5344CB8AC3E}">
        <p14:creationId xmlns:p14="http://schemas.microsoft.com/office/powerpoint/2010/main" val="152613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CONSULTATION: </a:t>
            </a:r>
            <a:r>
              <a:rPr lang="en-GB"/>
              <a:t>The design and offer of the MRN was informed by a consultation exercise with the research community. Including 16 qualitative interviews with the researchers and desk research</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MEMBERSHIP:</a:t>
            </a:r>
            <a:r>
              <a:rPr lang="en-GB" sz="1200" b="0" kern="120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a:solidFill>
                  <a:schemeClr val="tx1"/>
                </a:solidFill>
                <a:effectLst/>
                <a:latin typeface="+mn-lt"/>
                <a:ea typeface="+mn-ea"/>
                <a:cs typeface="+mn-cs"/>
              </a:rPr>
              <a:t>The MRN will not include individual patients. The Steering Group has representation from</a:t>
            </a:r>
            <a:r>
              <a:rPr lang="en-GB" sz="1200" b="0" kern="1200" baseline="0">
                <a:solidFill>
                  <a:schemeClr val="tx1"/>
                </a:solidFill>
                <a:effectLst/>
                <a:latin typeface="+mn-lt"/>
                <a:ea typeface="+mn-ea"/>
                <a:cs typeface="+mn-cs"/>
              </a:rPr>
              <a:t> three patient groups (see governance).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a:solidFill>
                  <a:schemeClr val="tx1"/>
                </a:solidFill>
                <a:effectLst/>
                <a:latin typeface="+mn-lt"/>
                <a:ea typeface="+mn-ea"/>
                <a:cs typeface="+mn-cs"/>
              </a:rPr>
              <a:t>Organisations that support research can join as research support organisations (RSOs; one membership per organisation with a lead rep).  Already RSO members: MRC, NIHR, Mesothelioma UK, June Hancock Mesothelioma Research Fund (JHMRF)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a:solidFill>
                  <a:schemeClr val="tx1"/>
                </a:solidFill>
                <a:effectLst/>
                <a:latin typeface="+mn-lt"/>
                <a:ea typeface="+mn-ea"/>
                <a:cs typeface="+mn-cs"/>
              </a:rPr>
              <a:t>Researchers and HCPs join as individual members for FREE. </a:t>
            </a: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Aims of MRN</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The aims of the MRN are to:</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Bring researchers working in mesothelioma together to meet one another.</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Help researchers share knowledge, skills and resources between them.</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Help researchers to be in touch with what mesothelioma research is happening in the UK and globally.</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To encourage research investment in mesothelioma.</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To attract and retain the interest of researchers in this field. </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Help avoid unnecessary duplication of research effort. [UNDER REVIEW]</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Encourage collaboration, particularly in terms of applications to major funding bodies. </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Encourage an ongoing conversation about mesothelioma research priorities to inform the strategies of the BLF and other funders.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Promote the MesobanK, a source of samples from patients, to researchers.</a:t>
            </a:r>
          </a:p>
          <a:p>
            <a:endParaRPr lang="en-GB"/>
          </a:p>
          <a:p>
            <a:endParaRPr lang="en-GB"/>
          </a:p>
          <a:p>
            <a:r>
              <a:rPr lang="en-GB" sz="1200"/>
              <a:t>Activity of the MRN overseen by the MRNSG.</a:t>
            </a:r>
          </a:p>
          <a:p>
            <a:r>
              <a:rPr lang="en-GB" sz="1200"/>
              <a:t>Decisions on which applications to fund </a:t>
            </a:r>
            <a:r>
              <a:rPr lang="en-GB" sz="1200" b="1" i="1" u="sng"/>
              <a:t>is not made by the MRNSG</a:t>
            </a:r>
            <a:r>
              <a:rPr lang="en-GB" sz="1200"/>
              <a:t>. All of BLF’s mesothelioma funding will go through its usual competitive funding process.</a:t>
            </a:r>
          </a:p>
          <a:p>
            <a:r>
              <a:rPr lang="en-GB" sz="1200"/>
              <a:t>MRNSG feed strategic recommendations for use of mesothelioma funding to be considered by the BLF and its Research Committee.</a:t>
            </a:r>
          </a:p>
          <a:p>
            <a:r>
              <a:rPr lang="en-GB" sz="1200"/>
              <a:t>MRN-specific streams will still be competitive, but you must be an MRN member to apply.</a:t>
            </a:r>
          </a:p>
          <a:p>
            <a:endParaRPr lang="en-GB"/>
          </a:p>
        </p:txBody>
      </p:sp>
      <p:sp>
        <p:nvSpPr>
          <p:cNvPr id="4" name="Slide Number Placeholder 3"/>
          <p:cNvSpPr>
            <a:spLocks noGrp="1"/>
          </p:cNvSpPr>
          <p:nvPr>
            <p:ph type="sldNum" sz="quarter" idx="5"/>
          </p:nvPr>
        </p:nvSpPr>
        <p:spPr/>
        <p:txBody>
          <a:bodyPr/>
          <a:lstStyle/>
          <a:p>
            <a:fld id="{BF8EF215-DF67-4182-9F78-97FE54D80C6E}" type="slidenum">
              <a:rPr lang="en-GB" smtClean="0"/>
              <a:t>16</a:t>
            </a:fld>
            <a:endParaRPr lang="en-GB"/>
          </a:p>
        </p:txBody>
      </p:sp>
    </p:spTree>
    <p:extLst>
      <p:ext uri="{BB962C8B-B14F-4D97-AF65-F5344CB8AC3E}">
        <p14:creationId xmlns:p14="http://schemas.microsoft.com/office/powerpoint/2010/main" val="354787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EF68C-6C93-4A46-B9FF-E3F795FD77F4}" type="slidenum">
              <a:rPr lang="en-GB" smtClean="0"/>
              <a:t>17</a:t>
            </a:fld>
            <a:endParaRPr lang="en-GB"/>
          </a:p>
        </p:txBody>
      </p:sp>
    </p:spTree>
    <p:extLst>
      <p:ext uri="{BB962C8B-B14F-4D97-AF65-F5344CB8AC3E}">
        <p14:creationId xmlns:p14="http://schemas.microsoft.com/office/powerpoint/2010/main" val="1087341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8EF215-DF67-4182-9F78-97FE54D80C6E}" type="slidenum">
              <a:rPr lang="en-GB" smtClean="0"/>
              <a:t>19</a:t>
            </a:fld>
            <a:endParaRPr lang="en-GB"/>
          </a:p>
        </p:txBody>
      </p:sp>
    </p:spTree>
    <p:extLst>
      <p:ext uri="{BB962C8B-B14F-4D97-AF65-F5344CB8AC3E}">
        <p14:creationId xmlns:p14="http://schemas.microsoft.com/office/powerpoint/2010/main" val="164887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£8.5 million spent since 2002. Doesn’t account for all Victor Dahdaleh money as awarded on a yearly basis.  </a:t>
            </a:r>
          </a:p>
          <a:p>
            <a:endParaRPr lang="en-GB"/>
          </a:p>
          <a:p>
            <a:r>
              <a:rPr lang="en-GB"/>
              <a:t>Clinical studies include:</a:t>
            </a:r>
          </a:p>
          <a:p>
            <a:r>
              <a:rPr lang="en-GB"/>
              <a:t>Mesothelioma Stratified Therapy (MiST): A stratified multi-arm phase II clinical trial to enable accelerated evaluation of targeted therapies for relapsed malignant mesothelioma</a:t>
            </a:r>
          </a:p>
          <a:p>
            <a:endParaRPr lang="en-GB"/>
          </a:p>
          <a:p>
            <a:r>
              <a:rPr lang="en-GB"/>
              <a:t>Real time symptom assessment for patients with malignant pleural mesothelioma</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 multicentre non-blinded randomised controlled trial to assess the impact of regular early specialist palliative care treatment on quality of life in malignant mesothelioma – ‘respect-meso’</a:t>
            </a:r>
          </a:p>
          <a:p>
            <a:endParaRPr lang="en-GB"/>
          </a:p>
          <a:p>
            <a:endParaRPr lang="en-GB"/>
          </a:p>
        </p:txBody>
      </p:sp>
      <p:sp>
        <p:nvSpPr>
          <p:cNvPr id="4" name="Slide Number Placeholder 3"/>
          <p:cNvSpPr>
            <a:spLocks noGrp="1"/>
          </p:cNvSpPr>
          <p:nvPr>
            <p:ph type="sldNum" sz="quarter" idx="5"/>
          </p:nvPr>
        </p:nvSpPr>
        <p:spPr/>
        <p:txBody>
          <a:bodyPr/>
          <a:lstStyle/>
          <a:p>
            <a:fld id="{A9C9CB5B-6650-4B41-AB31-4806AE2F2A8C}" type="slidenum">
              <a:rPr lang="en-GB" smtClean="0"/>
              <a:t>4</a:t>
            </a:fld>
            <a:endParaRPr lang="en-GB"/>
          </a:p>
        </p:txBody>
      </p:sp>
    </p:spTree>
    <p:extLst>
      <p:ext uri="{BB962C8B-B14F-4D97-AF65-F5344CB8AC3E}">
        <p14:creationId xmlns:p14="http://schemas.microsoft.com/office/powerpoint/2010/main" val="318263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C9CB5B-6650-4B41-AB31-4806AE2F2A8C}" type="slidenum">
              <a:rPr lang="en-GB" smtClean="0"/>
              <a:t>5</a:t>
            </a:fld>
            <a:endParaRPr lang="en-GB"/>
          </a:p>
        </p:txBody>
      </p:sp>
    </p:spTree>
    <p:extLst>
      <p:ext uri="{BB962C8B-B14F-4D97-AF65-F5344CB8AC3E}">
        <p14:creationId xmlns:p14="http://schemas.microsoft.com/office/powerpoint/2010/main" val="358608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The problem</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Our group has identified an Achilles’ heel whereby depriving the amino acid arginine selectively kills mesothelioma cells. This metabolic quirk of mesothelioma cells is due to loss of the enzyme ASS1, which makes arginine in otherwise healthy cells in our body. </a:t>
            </a:r>
          </a:p>
          <a:p>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Arginine is a highly versatile amino acid and is required for many important functions in the cell. About 50% of mesotheliomas do not express the ASS1 gene and therefore depend on a steady supply of arginine from the bloodstream for their growth and can be killed if arginine is suddenly removed. Arginine starvation can be achieved clinically with arginine blockers such as ADI-PEG20 and this has recently been tested in a multicentre clinical trial in patients across the UK. Significantly, this trial has achieved its primary endpoint of an improvement in progression free survival above the current standard of care. Although promising, recent data has shown that these tumours can become resistant to this therapy.</a:t>
            </a:r>
          </a:p>
          <a:p>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We have generated a number of cell models from different type of mesothelioma cells in the lab that mimic resistance to ADI-PEG20, in order to investigate what underlies the resistance and also to identify new ways of treating these tumours. We have analysed the molecules that change in mesothelioma cells when they become resistant to ADI-PEG20 and used drugs that target these molecules to understand whether we can kill drug-resistant cells.</a:t>
            </a:r>
            <a:endParaRPr lang="en-GB" b="1"/>
          </a:p>
          <a:p>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BF8EF215-DF67-4182-9F78-97FE54D80C6E}" type="slidenum">
              <a:rPr lang="en-GB" smtClean="0"/>
              <a:t>6</a:t>
            </a:fld>
            <a:endParaRPr lang="en-GB"/>
          </a:p>
        </p:txBody>
      </p:sp>
    </p:spTree>
    <p:extLst>
      <p:ext uri="{BB962C8B-B14F-4D97-AF65-F5344CB8AC3E}">
        <p14:creationId xmlns:p14="http://schemas.microsoft.com/office/powerpoint/2010/main" val="1597023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Led by Prof’s Dean Fennell and Anne Thomas in Leicester. TOTAL TO BE AWARDED: £2.35m over 5 years (2017-2021).</a:t>
            </a:r>
          </a:p>
          <a:p>
            <a:endParaRPr lang="en-GB"/>
          </a:p>
          <a:p>
            <a:r>
              <a:rPr lang="en-GB"/>
              <a:t>Molecular stratified – look at each patient’s tumour and picks out certain features. Based on these features patients are grouped into arms. Scientific evidence to suggest people in each group would respond to different therapies due to the molecular features of the tumour. </a:t>
            </a:r>
          </a:p>
        </p:txBody>
      </p:sp>
      <p:sp>
        <p:nvSpPr>
          <p:cNvPr id="4" name="Slide Number Placeholder 3"/>
          <p:cNvSpPr>
            <a:spLocks noGrp="1"/>
          </p:cNvSpPr>
          <p:nvPr>
            <p:ph type="sldNum" sz="quarter" idx="5"/>
          </p:nvPr>
        </p:nvSpPr>
        <p:spPr/>
        <p:txBody>
          <a:bodyPr/>
          <a:lstStyle/>
          <a:p>
            <a:fld id="{A9C9CB5B-6650-4B41-AB31-4806AE2F2A8C}" type="slidenum">
              <a:rPr lang="en-GB" smtClean="0"/>
              <a:t>7</a:t>
            </a:fld>
            <a:endParaRPr lang="en-GB"/>
          </a:p>
        </p:txBody>
      </p:sp>
    </p:spTree>
    <p:extLst>
      <p:ext uri="{BB962C8B-B14F-4D97-AF65-F5344CB8AC3E}">
        <p14:creationId xmlns:p14="http://schemas.microsoft.com/office/powerpoint/2010/main" val="950274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rgbClr val="002D72"/>
                </a:solidFill>
                <a:latin typeface="+mn-lt"/>
                <a:ea typeface="+mn-ea"/>
                <a:cs typeface="+mn-cs"/>
              </a:rPr>
              <a:t>Open</a:t>
            </a:r>
            <a:r>
              <a:rPr lang="en-GB" sz="1200" kern="1200">
                <a:solidFill>
                  <a:srgbClr val="002D72"/>
                </a:solidFill>
                <a:latin typeface="+mn-lt"/>
                <a:ea typeface="+mn-ea"/>
                <a:cs typeface="+mn-cs"/>
              </a:rPr>
              <a:t>	</a:t>
            </a:r>
          </a:p>
          <a:p>
            <a:pPr marL="285750" indent="-285750">
              <a:buFont typeface="Arial" panose="020B0604020202020204" pitchFamily="34" charset="0"/>
              <a:buChar char="•"/>
            </a:pPr>
            <a:r>
              <a:rPr lang="en-GB" sz="1200" kern="1200">
                <a:solidFill>
                  <a:srgbClr val="002D72"/>
                </a:solidFill>
                <a:latin typeface="+mn-lt"/>
                <a:ea typeface="+mn-ea"/>
                <a:cs typeface="+mn-cs"/>
              </a:rPr>
              <a:t>Leicester</a:t>
            </a:r>
          </a:p>
          <a:p>
            <a:pPr marL="285750" indent="-285750">
              <a:buFontTx/>
              <a:buChar char="-"/>
            </a:pPr>
            <a:endParaRPr lang="en-GB" sz="1200" kern="1200">
              <a:solidFill>
                <a:srgbClr val="002D72"/>
              </a:solidFill>
              <a:latin typeface="+mn-lt"/>
              <a:ea typeface="+mn-ea"/>
              <a:cs typeface="+mn-cs"/>
            </a:endParaRPr>
          </a:p>
          <a:p>
            <a:r>
              <a:rPr lang="en-GB" sz="1200" b="1" kern="1200">
                <a:solidFill>
                  <a:srgbClr val="002D72"/>
                </a:solidFill>
                <a:latin typeface="+mn-lt"/>
                <a:ea typeface="+mn-ea"/>
                <a:cs typeface="+mn-cs"/>
              </a:rPr>
              <a:t>Scheduled to open Q2/3 2019</a:t>
            </a:r>
          </a:p>
          <a:p>
            <a:pPr marL="285750" indent="-285750">
              <a:buFont typeface="Arial" panose="020B0604020202020204" pitchFamily="34" charset="0"/>
              <a:buChar char="•"/>
            </a:pPr>
            <a:r>
              <a:rPr lang="en-GB" sz="1200" kern="1200">
                <a:solidFill>
                  <a:srgbClr val="002D72"/>
                </a:solidFill>
                <a:latin typeface="+mn-lt"/>
                <a:ea typeface="+mn-ea"/>
                <a:cs typeface="+mn-cs"/>
              </a:rPr>
              <a:t>Newcastle</a:t>
            </a:r>
          </a:p>
          <a:p>
            <a:pPr marL="285750" indent="-285750">
              <a:buFont typeface="Arial" panose="020B0604020202020204" pitchFamily="34" charset="0"/>
              <a:buChar char="•"/>
            </a:pPr>
            <a:r>
              <a:rPr lang="en-GB" sz="1200" kern="1200">
                <a:solidFill>
                  <a:srgbClr val="002D72"/>
                </a:solidFill>
                <a:latin typeface="+mn-lt"/>
                <a:ea typeface="+mn-ea"/>
                <a:cs typeface="+mn-cs"/>
              </a:rPr>
              <a:t>Manchester	</a:t>
            </a:r>
          </a:p>
          <a:p>
            <a:pPr marL="285750" indent="-285750">
              <a:buFont typeface="Arial" panose="020B0604020202020204" pitchFamily="34" charset="0"/>
              <a:buChar char="•"/>
            </a:pPr>
            <a:r>
              <a:rPr lang="en-GB" sz="1200" kern="1200">
                <a:solidFill>
                  <a:srgbClr val="002D72"/>
                </a:solidFill>
                <a:latin typeface="+mn-lt"/>
                <a:ea typeface="+mn-ea"/>
                <a:cs typeface="+mn-cs"/>
              </a:rPr>
              <a:t>London (Marsden)</a:t>
            </a:r>
          </a:p>
          <a:p>
            <a:pPr marL="285750" indent="-285750">
              <a:buFont typeface="Arial" panose="020B0604020202020204" pitchFamily="34" charset="0"/>
              <a:buChar char="•"/>
            </a:pPr>
            <a:r>
              <a:rPr lang="en-GB" sz="1200" kern="1200">
                <a:solidFill>
                  <a:srgbClr val="002D72"/>
                </a:solidFill>
                <a:latin typeface="+mn-lt"/>
                <a:ea typeface="+mn-ea"/>
                <a:cs typeface="+mn-cs"/>
              </a:rPr>
              <a:t>Southampton</a:t>
            </a:r>
          </a:p>
          <a:p>
            <a:pPr marL="285750" indent="-285750">
              <a:buFont typeface="Arial" panose="020B0604020202020204" pitchFamily="34" charset="0"/>
              <a:buChar char="•"/>
            </a:pPr>
            <a:endParaRPr lang="en-GB" sz="1200" kern="1200">
              <a:solidFill>
                <a:srgbClr val="002D72"/>
              </a:solidFill>
              <a:latin typeface="+mn-lt"/>
              <a:ea typeface="+mn-ea"/>
              <a:cs typeface="+mn-cs"/>
            </a:endParaRPr>
          </a:p>
          <a:p>
            <a:r>
              <a:rPr lang="en-GB" sz="1200" b="1" kern="1200">
                <a:solidFill>
                  <a:srgbClr val="002D72"/>
                </a:solidFill>
                <a:latin typeface="+mn-lt"/>
                <a:ea typeface="+mn-ea"/>
                <a:cs typeface="+mn-cs"/>
              </a:rPr>
              <a:t>Future Centres (resource dependent)</a:t>
            </a:r>
          </a:p>
          <a:p>
            <a:pPr marL="285750" indent="-285750">
              <a:buFont typeface="Arial" panose="020B0604020202020204" pitchFamily="34" charset="0"/>
              <a:buChar char="•"/>
            </a:pPr>
            <a:r>
              <a:rPr lang="en-GB" sz="1200" kern="1200">
                <a:solidFill>
                  <a:srgbClr val="002D72"/>
                </a:solidFill>
                <a:latin typeface="+mn-lt"/>
                <a:ea typeface="+mn-ea"/>
                <a:cs typeface="+mn-cs"/>
              </a:rPr>
              <a:t>Glasgow</a:t>
            </a:r>
          </a:p>
          <a:p>
            <a:pPr marL="285750" indent="-285750">
              <a:buFont typeface="Arial" panose="020B0604020202020204" pitchFamily="34" charset="0"/>
              <a:buChar char="•"/>
            </a:pPr>
            <a:r>
              <a:rPr lang="en-GB" sz="1200" kern="1200">
                <a:solidFill>
                  <a:srgbClr val="002D72"/>
                </a:solidFill>
                <a:latin typeface="+mn-lt"/>
                <a:ea typeface="+mn-ea"/>
                <a:cs typeface="+mn-cs"/>
              </a:rPr>
              <a:t>Cardiff</a:t>
            </a:r>
          </a:p>
          <a:p>
            <a:pPr marL="285750" indent="-285750">
              <a:buFont typeface="Arial" panose="020B0604020202020204" pitchFamily="34" charset="0"/>
              <a:buChar char="•"/>
            </a:pPr>
            <a:r>
              <a:rPr lang="en-GB" sz="1200" kern="1200">
                <a:solidFill>
                  <a:srgbClr val="002D72"/>
                </a:solidFill>
                <a:latin typeface="+mn-lt"/>
                <a:ea typeface="+mn-ea"/>
                <a:cs typeface="+mn-cs"/>
              </a:rPr>
              <a:t>Bristol</a:t>
            </a:r>
          </a:p>
          <a:p>
            <a:endParaRPr lang="en-GB"/>
          </a:p>
        </p:txBody>
      </p:sp>
      <p:sp>
        <p:nvSpPr>
          <p:cNvPr id="4" name="Slide Number Placeholder 3"/>
          <p:cNvSpPr>
            <a:spLocks noGrp="1"/>
          </p:cNvSpPr>
          <p:nvPr>
            <p:ph type="sldNum" sz="quarter" idx="5"/>
          </p:nvPr>
        </p:nvSpPr>
        <p:spPr/>
        <p:txBody>
          <a:bodyPr/>
          <a:lstStyle/>
          <a:p>
            <a:fld id="{BF8EF215-DF67-4182-9F78-97FE54D80C6E}" type="slidenum">
              <a:rPr lang="en-GB" smtClean="0"/>
              <a:t>8</a:t>
            </a:fld>
            <a:endParaRPr lang="en-GB"/>
          </a:p>
        </p:txBody>
      </p:sp>
    </p:spTree>
    <p:extLst>
      <p:ext uri="{BB962C8B-B14F-4D97-AF65-F5344CB8AC3E}">
        <p14:creationId xmlns:p14="http://schemas.microsoft.com/office/powerpoint/2010/main" val="346583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TOTAL TO BE AWARDED: £2.35m over 5 years (2017-2021).</a:t>
            </a:r>
          </a:p>
          <a:p>
            <a:endParaRPr lang="en-GB"/>
          </a:p>
          <a:p>
            <a:r>
              <a:rPr lang="en-GB"/>
              <a:t>Alongside MesobanK running costs, the grant is also funding mesothelioma training fellowships for early stage laboratory and clinical researchers. One BLF-MesobanK mesothelioma fellowship is already underway looking at gold nanotubes as a way to treat mesothelioma. </a:t>
            </a:r>
          </a:p>
        </p:txBody>
      </p:sp>
      <p:sp>
        <p:nvSpPr>
          <p:cNvPr id="4" name="Slide Number Placeholder 3"/>
          <p:cNvSpPr>
            <a:spLocks noGrp="1"/>
          </p:cNvSpPr>
          <p:nvPr>
            <p:ph type="sldNum" sz="quarter" idx="5"/>
          </p:nvPr>
        </p:nvSpPr>
        <p:spPr/>
        <p:txBody>
          <a:bodyPr/>
          <a:lstStyle/>
          <a:p>
            <a:fld id="{BF8EF215-DF67-4182-9F78-97FE54D80C6E}" type="slidenum">
              <a:rPr lang="en-GB" smtClean="0"/>
              <a:t>9</a:t>
            </a:fld>
            <a:endParaRPr lang="en-GB"/>
          </a:p>
        </p:txBody>
      </p:sp>
    </p:spTree>
    <p:extLst>
      <p:ext uri="{BB962C8B-B14F-4D97-AF65-F5344CB8AC3E}">
        <p14:creationId xmlns:p14="http://schemas.microsoft.com/office/powerpoint/2010/main" val="2488857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exhaustive – just 2 examples from 2017 </a:t>
            </a:r>
          </a:p>
          <a:p>
            <a:endParaRPr lang="en-GB"/>
          </a:p>
          <a:p>
            <a:r>
              <a:rPr lang="en-GB" sz="1200" b="0" i="0" u="none" strike="noStrike" kern="1200" baseline="0">
                <a:solidFill>
                  <a:schemeClr val="tx1"/>
                </a:solidFill>
                <a:latin typeface="+mn-lt"/>
                <a:ea typeface="+mn-ea"/>
                <a:cs typeface="+mn-cs"/>
              </a:rPr>
              <a:t>Dr David Fairen-Jimenez, Cambridge</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Genes in cages: design of smart capsules for the delivery of macromolecules</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Duration: </a:t>
            </a:r>
            <a:r>
              <a:rPr lang="en-GB" sz="1200" b="1" i="0" u="none" strike="noStrike" kern="1200" baseline="0">
                <a:solidFill>
                  <a:schemeClr val="tx1"/>
                </a:solidFill>
                <a:latin typeface="+mn-lt"/>
                <a:ea typeface="+mn-ea"/>
                <a:cs typeface="+mn-cs"/>
              </a:rPr>
              <a:t>36 months </a:t>
            </a:r>
            <a:r>
              <a:rPr lang="en-GB" sz="1200" b="0" i="0" u="none" strike="noStrike" kern="1200" baseline="0">
                <a:solidFill>
                  <a:schemeClr val="tx1"/>
                </a:solidFill>
                <a:latin typeface="+mn-lt"/>
                <a:ea typeface="+mn-ea"/>
                <a:cs typeface="+mn-cs"/>
              </a:rPr>
              <a:t>Amount awarded: </a:t>
            </a:r>
            <a:r>
              <a:rPr lang="en-GB" sz="1200" b="1" i="0" u="none" strike="noStrike" kern="1200" baseline="0">
                <a:solidFill>
                  <a:schemeClr val="tx1"/>
                </a:solidFill>
                <a:latin typeface="+mn-lt"/>
                <a:ea typeface="+mn-ea"/>
                <a:cs typeface="+mn-cs"/>
              </a:rPr>
              <a:t>£108,447</a:t>
            </a:r>
          </a:p>
          <a:p>
            <a:r>
              <a:rPr lang="en-GB" sz="1200" b="0" i="0" u="none" strike="noStrike" kern="1200" baseline="0">
                <a:solidFill>
                  <a:schemeClr val="tx1"/>
                </a:solidFill>
                <a:latin typeface="+mn-lt"/>
                <a:ea typeface="+mn-ea"/>
                <a:cs typeface="+mn-cs"/>
              </a:rPr>
              <a:t>There is a need for more effective drug delivery systems (DDSs) in mesothelioma that specifically recognise mesothelioma cells and stop them growing or kill them.</a:t>
            </a:r>
          </a:p>
          <a:p>
            <a:r>
              <a:rPr lang="en-GB" sz="1200" b="0" i="0" u="none" strike="noStrike" kern="1200" baseline="0">
                <a:solidFill>
                  <a:schemeClr val="tx1"/>
                </a:solidFill>
                <a:latin typeface="+mn-lt"/>
                <a:ea typeface="+mn-ea"/>
                <a:cs typeface="+mn-cs"/>
              </a:rPr>
              <a:t>Recently, small </a:t>
            </a:r>
            <a:r>
              <a:rPr lang="en-GB" sz="1200" b="0" i="0" u="none" strike="noStrike" kern="1200" baseline="0" err="1">
                <a:solidFill>
                  <a:schemeClr val="tx1"/>
                </a:solidFill>
                <a:latin typeface="+mn-lt"/>
                <a:ea typeface="+mn-ea"/>
                <a:cs typeface="+mn-cs"/>
              </a:rPr>
              <a:t>nanocapsules</a:t>
            </a:r>
            <a:r>
              <a:rPr lang="en-GB" sz="1200" b="0" i="0" u="none" strike="noStrike" kern="1200" baseline="0">
                <a:solidFill>
                  <a:schemeClr val="tx1"/>
                </a:solidFill>
                <a:latin typeface="+mn-lt"/>
                <a:ea typeface="+mn-ea"/>
                <a:cs typeface="+mn-cs"/>
              </a:rPr>
              <a:t> made of porous materials (called MOFs), have been proposed as DDSs. In this project, the researchers will develop a DDS using MOFs</a:t>
            </a:r>
          </a:p>
          <a:p>
            <a:r>
              <a:rPr lang="en-GB" sz="1200" b="0" i="0" u="none" strike="noStrike" kern="1200" baseline="0">
                <a:solidFill>
                  <a:schemeClr val="tx1"/>
                </a:solidFill>
                <a:latin typeface="+mn-lt"/>
                <a:ea typeface="+mn-ea"/>
                <a:cs typeface="+mn-cs"/>
              </a:rPr>
              <a:t>that are coated with antibodies on their outside, which means they will target mesothelioma cells to deliver the drug. The researchers aim to enhance the amount</a:t>
            </a:r>
          </a:p>
          <a:p>
            <a:r>
              <a:rPr lang="en-GB" sz="1200" b="0" i="0" u="none" strike="noStrike" kern="1200" baseline="0">
                <a:solidFill>
                  <a:schemeClr val="tx1"/>
                </a:solidFill>
                <a:latin typeface="+mn-lt"/>
                <a:ea typeface="+mn-ea"/>
                <a:cs typeface="+mn-cs"/>
              </a:rPr>
              <a:t>of drug in the DDSs and improve the control of drug delivery. They will also test the new DDSs they develop on mesothelioma cells to assess their effect.</a:t>
            </a:r>
            <a:endParaRPr lang="en-GB"/>
          </a:p>
        </p:txBody>
      </p:sp>
      <p:sp>
        <p:nvSpPr>
          <p:cNvPr id="4" name="Slide Number Placeholder 3"/>
          <p:cNvSpPr>
            <a:spLocks noGrp="1"/>
          </p:cNvSpPr>
          <p:nvPr>
            <p:ph type="sldNum" sz="quarter" idx="5"/>
          </p:nvPr>
        </p:nvSpPr>
        <p:spPr/>
        <p:txBody>
          <a:bodyPr/>
          <a:lstStyle/>
          <a:p>
            <a:fld id="{A9C9CB5B-6650-4B41-AB31-4806AE2F2A8C}" type="slidenum">
              <a:rPr lang="en-GB" smtClean="0"/>
              <a:t>10</a:t>
            </a:fld>
            <a:endParaRPr lang="en-GB"/>
          </a:p>
        </p:txBody>
      </p:sp>
    </p:spTree>
    <p:extLst>
      <p:ext uri="{BB962C8B-B14F-4D97-AF65-F5344CB8AC3E}">
        <p14:creationId xmlns:p14="http://schemas.microsoft.com/office/powerpoint/2010/main" val="293263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Dr Zsuzsanna Tabi, Cardiff</a:t>
            </a:r>
            <a:br>
              <a:rPr lang="en-GB" sz="1200" b="0" i="0" u="none" strike="noStrike" kern="1200" baseline="0">
                <a:solidFill>
                  <a:schemeClr val="tx1"/>
                </a:solidFill>
                <a:latin typeface="+mn-lt"/>
                <a:ea typeface="+mn-ea"/>
                <a:cs typeface="+mn-cs"/>
              </a:rPr>
            </a:br>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A novel screening method to find the best personalised immune therapy in mesothelioma</a:t>
            </a:r>
          </a:p>
          <a:p>
            <a:r>
              <a:rPr lang="en-GB" sz="1200" b="0" i="0" u="none" strike="noStrike" kern="1200" baseline="0">
                <a:solidFill>
                  <a:schemeClr val="tx1"/>
                </a:solidFill>
                <a:latin typeface="+mn-lt"/>
                <a:ea typeface="+mn-ea"/>
                <a:cs typeface="+mn-cs"/>
              </a:rPr>
              <a:t>Duration: </a:t>
            </a:r>
            <a:r>
              <a:rPr lang="en-GB" sz="1200" b="1" i="0" u="none" strike="noStrike" kern="1200" baseline="0">
                <a:solidFill>
                  <a:schemeClr val="tx1"/>
                </a:solidFill>
                <a:latin typeface="+mn-lt"/>
                <a:ea typeface="+mn-ea"/>
                <a:cs typeface="+mn-cs"/>
              </a:rPr>
              <a:t>36 months </a:t>
            </a:r>
            <a:r>
              <a:rPr lang="en-GB" sz="1200" b="0" i="0" u="none" strike="noStrike" kern="1200" baseline="0">
                <a:solidFill>
                  <a:schemeClr val="tx1"/>
                </a:solidFill>
                <a:latin typeface="+mn-lt"/>
                <a:ea typeface="+mn-ea"/>
                <a:cs typeface="+mn-cs"/>
              </a:rPr>
              <a:t>Amount awarded: </a:t>
            </a:r>
            <a:r>
              <a:rPr lang="en-GB" sz="1200" b="1" i="0" u="none" strike="noStrike" kern="1200" baseline="0">
                <a:solidFill>
                  <a:schemeClr val="tx1"/>
                </a:solidFill>
                <a:latin typeface="+mn-lt"/>
                <a:ea typeface="+mn-ea"/>
                <a:cs typeface="+mn-cs"/>
              </a:rPr>
              <a:t>£192,798</a:t>
            </a:r>
          </a:p>
          <a:p>
            <a:r>
              <a:rPr lang="en-GB" sz="1200" b="0" i="0" u="none" strike="noStrike" kern="1200" baseline="0">
                <a:solidFill>
                  <a:schemeClr val="tx1"/>
                </a:solidFill>
                <a:latin typeface="+mn-lt"/>
                <a:ea typeface="+mn-ea"/>
                <a:cs typeface="+mn-cs"/>
              </a:rPr>
              <a:t>In this project, the research team will develop a laboratory-based method that will provide rapid information not only about the genetic but also the immunological</a:t>
            </a:r>
          </a:p>
          <a:p>
            <a:r>
              <a:rPr lang="en-GB" sz="1200" b="0" i="0" u="none" strike="noStrike" kern="1200" baseline="0">
                <a:solidFill>
                  <a:schemeClr val="tx1"/>
                </a:solidFill>
                <a:latin typeface="+mn-lt"/>
                <a:ea typeface="+mn-ea"/>
                <a:cs typeface="+mn-cs"/>
              </a:rPr>
              <a:t>make-up of individual tumours. They will grow small pieces of tumour tissue from patients called ‘explants’ in the lab. They will then test a range of treatments alone</a:t>
            </a:r>
          </a:p>
          <a:p>
            <a:r>
              <a:rPr lang="en-GB" sz="1200" b="0" i="0" u="none" strike="noStrike" kern="1200" baseline="0">
                <a:solidFill>
                  <a:schemeClr val="tx1"/>
                </a:solidFill>
                <a:latin typeface="+mn-lt"/>
                <a:ea typeface="+mn-ea"/>
                <a:cs typeface="+mn-cs"/>
              </a:rPr>
              <a:t>and in combination to maximise the effect of promising immunotherapies. This approach will provide information about what treatment combination is the most</a:t>
            </a:r>
          </a:p>
          <a:p>
            <a:r>
              <a:rPr lang="en-GB" sz="1200" b="0" i="0" u="none" strike="noStrike" kern="1200" baseline="0">
                <a:solidFill>
                  <a:schemeClr val="tx1"/>
                </a:solidFill>
                <a:latin typeface="+mn-lt"/>
                <a:ea typeface="+mn-ea"/>
                <a:cs typeface="+mn-cs"/>
              </a:rPr>
              <a:t>successful in individuals with a certain genetic and immune tumour type, helping to guide personalised treatment in the future.</a:t>
            </a:r>
            <a:endParaRPr lang="en-GB"/>
          </a:p>
        </p:txBody>
      </p:sp>
      <p:sp>
        <p:nvSpPr>
          <p:cNvPr id="4" name="Slide Number Placeholder 3"/>
          <p:cNvSpPr>
            <a:spLocks noGrp="1"/>
          </p:cNvSpPr>
          <p:nvPr>
            <p:ph type="sldNum" sz="quarter" idx="5"/>
          </p:nvPr>
        </p:nvSpPr>
        <p:spPr/>
        <p:txBody>
          <a:bodyPr/>
          <a:lstStyle/>
          <a:p>
            <a:fld id="{A9C9CB5B-6650-4B41-AB31-4806AE2F2A8C}" type="slidenum">
              <a:rPr lang="en-GB" smtClean="0"/>
              <a:t>11</a:t>
            </a:fld>
            <a:endParaRPr lang="en-GB"/>
          </a:p>
        </p:txBody>
      </p:sp>
    </p:spTree>
    <p:extLst>
      <p:ext uri="{BB962C8B-B14F-4D97-AF65-F5344CB8AC3E}">
        <p14:creationId xmlns:p14="http://schemas.microsoft.com/office/powerpoint/2010/main" val="1307023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11560" y="836712"/>
            <a:ext cx="5976664" cy="2880320"/>
          </a:xfrm>
          <a:prstGeom prst="rect">
            <a:avLst/>
          </a:prstGeom>
        </p:spPr>
        <p:txBody>
          <a:bodyPr vert="horz" lIns="91440" tIns="45720" rIns="91440" bIns="45720" rtlCol="0" anchor="ctr">
            <a:normAutofit/>
          </a:bodyPr>
          <a:lstStyle>
            <a:lvl1pPr algn="l">
              <a:defRPr baseline="0">
                <a:solidFill>
                  <a:schemeClr val="bg1"/>
                </a:solidFill>
              </a:defRPr>
            </a:lvl1pPr>
          </a:lstStyle>
          <a:p>
            <a:r>
              <a:rPr lang="en-US"/>
              <a:t>Click to edit </a:t>
            </a:r>
            <a:br>
              <a:rPr lang="en-US"/>
            </a:br>
            <a:r>
              <a:rPr lang="en-US"/>
              <a:t>title</a:t>
            </a:r>
            <a:endParaRPr lang="en-GB"/>
          </a:p>
        </p:txBody>
      </p:sp>
    </p:spTree>
    <p:extLst>
      <p:ext uri="{BB962C8B-B14F-4D97-AF65-F5344CB8AC3E}">
        <p14:creationId xmlns:p14="http://schemas.microsoft.com/office/powerpoint/2010/main" val="2809207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536" y="2204864"/>
            <a:ext cx="8352928" cy="4104456"/>
          </a:xfrm>
          <a:prstGeom prst="rect">
            <a:avLst/>
          </a:prstGeom>
        </p:spPr>
        <p:txBody>
          <a:bodyPr/>
          <a:lstStyle>
            <a:lvl1pPr marL="342900" indent="-342900">
              <a:spcAft>
                <a:spcPts val="600"/>
              </a:spcAft>
              <a:buFont typeface="Arial" panose="020B0604020202020204" pitchFamily="34" charset="0"/>
              <a:buChar char="•"/>
              <a:defRPr sz="2000" baseline="0">
                <a:solidFill>
                  <a:srgbClr val="002D72"/>
                </a:solidFill>
                <a:latin typeface="Trebuchet MS" panose="020B0603020202020204" pitchFamily="34" charset="0"/>
              </a:defRPr>
            </a:lvl1pPr>
            <a:lvl2pPr>
              <a:spcAft>
                <a:spcPts val="600"/>
              </a:spcAft>
              <a:defRPr sz="2000">
                <a:solidFill>
                  <a:srgbClr val="002D72"/>
                </a:solidFill>
                <a:latin typeface="Trebuchet MS" panose="020B0603020202020204" pitchFamily="34" charset="0"/>
              </a:defRPr>
            </a:lvl2pPr>
            <a:lvl3pPr>
              <a:spcAft>
                <a:spcPts val="600"/>
              </a:spcAft>
              <a:defRPr sz="2000">
                <a:solidFill>
                  <a:srgbClr val="002D72"/>
                </a:solidFill>
                <a:latin typeface="Trebuchet MS" panose="020B0603020202020204" pitchFamily="34" charset="0"/>
              </a:defRPr>
            </a:lvl3pPr>
            <a:lvl4pPr>
              <a:spcAft>
                <a:spcPts val="600"/>
              </a:spcAft>
              <a:defRPr sz="2000">
                <a:solidFill>
                  <a:srgbClr val="002D72"/>
                </a:solidFill>
                <a:latin typeface="Trebuchet MS" panose="020B0603020202020204" pitchFamily="34" charset="0"/>
              </a:defRPr>
            </a:lvl4pPr>
            <a:lvl5pPr>
              <a:spcAft>
                <a:spcPts val="600"/>
              </a:spcAft>
              <a:defRPr sz="2000">
                <a:solidFill>
                  <a:srgbClr val="002D72"/>
                </a:solidFill>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hasCustomPrompt="1"/>
          </p:nvPr>
        </p:nvSpPr>
        <p:spPr>
          <a:xfrm>
            <a:off x="323528" y="476672"/>
            <a:ext cx="8424936" cy="1440160"/>
          </a:xfrm>
        </p:spPr>
        <p:txBody>
          <a:bodyPr>
            <a:normAutofit/>
          </a:bodyPr>
          <a:lstStyle>
            <a:lvl1pPr algn="l">
              <a:defRPr sz="4000" baseline="0">
                <a:solidFill>
                  <a:srgbClr val="2F7ECE"/>
                </a:solidFill>
              </a:defRPr>
            </a:lvl1pPr>
          </a:lstStyle>
          <a:p>
            <a:r>
              <a:rPr lang="en-US"/>
              <a:t>Click to edit title</a:t>
            </a:r>
            <a:endParaRPr lang="en-GB"/>
          </a:p>
        </p:txBody>
      </p:sp>
      <p:sp>
        <p:nvSpPr>
          <p:cNvPr id="6" name="TextBox 5"/>
          <p:cNvSpPr txBox="1"/>
          <p:nvPr userDrawn="1"/>
        </p:nvSpPr>
        <p:spPr>
          <a:xfrm>
            <a:off x="7596336" y="6442883"/>
            <a:ext cx="1728192" cy="276999"/>
          </a:xfrm>
          <a:prstGeom prst="rect">
            <a:avLst/>
          </a:prstGeom>
          <a:noFill/>
        </p:spPr>
        <p:txBody>
          <a:bodyPr wrap="square" rtlCol="0">
            <a:spAutoFit/>
          </a:bodyPr>
          <a:lstStyle/>
          <a:p>
            <a:pPr algn="l"/>
            <a:r>
              <a:rPr lang="en-GB" sz="1200" b="1" baseline="0">
                <a:solidFill>
                  <a:srgbClr val="2F7ECE"/>
                </a:solidFill>
                <a:latin typeface="+mj-lt"/>
              </a:rPr>
              <a:t>        </a:t>
            </a:r>
            <a:r>
              <a:rPr lang="en-GB" sz="1200" b="1">
                <a:solidFill>
                  <a:srgbClr val="2F7ECE"/>
                </a:solidFill>
                <a:latin typeface="+mj-lt"/>
              </a:rPr>
              <a:t>blf.org.uk</a:t>
            </a:r>
            <a:endParaRPr lang="en-GB" sz="1200">
              <a:solidFill>
                <a:srgbClr val="2F7ECE"/>
              </a:solidFill>
              <a:latin typeface="+mj-lt"/>
            </a:endParaRPr>
          </a:p>
        </p:txBody>
      </p:sp>
    </p:spTree>
    <p:extLst>
      <p:ext uri="{BB962C8B-B14F-4D97-AF65-F5344CB8AC3E}">
        <p14:creationId xmlns:p14="http://schemas.microsoft.com/office/powerpoint/2010/main" val="2807899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out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395536" y="2204864"/>
            <a:ext cx="8352928" cy="4104456"/>
          </a:xfrm>
          <a:prstGeom prst="rect">
            <a:avLst/>
          </a:prstGeom>
        </p:spPr>
        <p:txBody>
          <a:bodyPr/>
          <a:lstStyle>
            <a:lvl1pPr marL="342900" indent="-342900">
              <a:spcAft>
                <a:spcPts val="600"/>
              </a:spcAft>
              <a:buFont typeface="Arial" panose="020B0604020202020204" pitchFamily="34" charset="0"/>
              <a:buChar char="•"/>
              <a:defRPr sz="2000" baseline="0">
                <a:solidFill>
                  <a:schemeClr val="bg1"/>
                </a:solidFill>
                <a:latin typeface="Trebuchet MS" panose="020B0603020202020204" pitchFamily="34" charset="0"/>
              </a:defRPr>
            </a:lvl1pPr>
            <a:lvl2pPr>
              <a:spcAft>
                <a:spcPts val="600"/>
              </a:spcAft>
              <a:defRPr sz="2000">
                <a:solidFill>
                  <a:schemeClr val="bg1"/>
                </a:solidFill>
                <a:latin typeface="Trebuchet MS" panose="020B0603020202020204" pitchFamily="34" charset="0"/>
              </a:defRPr>
            </a:lvl2pPr>
            <a:lvl3pPr>
              <a:spcAft>
                <a:spcPts val="600"/>
              </a:spcAft>
              <a:defRPr sz="2000">
                <a:solidFill>
                  <a:schemeClr val="bg1"/>
                </a:solidFill>
                <a:latin typeface="Trebuchet MS" panose="020B0603020202020204" pitchFamily="34" charset="0"/>
              </a:defRPr>
            </a:lvl3pPr>
            <a:lvl4pPr>
              <a:spcAft>
                <a:spcPts val="600"/>
              </a:spcAft>
              <a:defRPr sz="2000">
                <a:solidFill>
                  <a:schemeClr val="bg1"/>
                </a:solidFill>
                <a:latin typeface="Trebuchet MS" panose="020B0603020202020204" pitchFamily="34" charset="0"/>
              </a:defRPr>
            </a:lvl4pPr>
            <a:lvl5pPr>
              <a:spcAft>
                <a:spcPts val="600"/>
              </a:spcAft>
              <a:defRPr sz="2000">
                <a:solidFill>
                  <a:schemeClr val="bg1"/>
                </a:solidFill>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3"/>
          <p:cNvSpPr>
            <a:spLocks noGrp="1"/>
          </p:cNvSpPr>
          <p:nvPr>
            <p:ph type="title" hasCustomPrompt="1"/>
          </p:nvPr>
        </p:nvSpPr>
        <p:spPr>
          <a:xfrm>
            <a:off x="323528" y="476672"/>
            <a:ext cx="8424936" cy="1440160"/>
          </a:xfrm>
        </p:spPr>
        <p:txBody>
          <a:bodyPr>
            <a:normAutofit/>
          </a:bodyPr>
          <a:lstStyle>
            <a:lvl1pPr algn="l">
              <a:defRPr sz="4000" baseline="0">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1765416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out slide">
    <p:bg>
      <p:bgPr>
        <a:solidFill>
          <a:srgbClr val="2F7ECE"/>
        </a:solidFill>
        <a:effectLst/>
      </p:bgPr>
    </p:bg>
    <p:spTree>
      <p:nvGrpSpPr>
        <p:cNvPr id="1" name=""/>
        <p:cNvGrpSpPr/>
        <p:nvPr/>
      </p:nvGrpSpPr>
      <p:grpSpPr>
        <a:xfrm>
          <a:off x="0" y="0"/>
          <a:ext cx="0" cy="0"/>
          <a:chOff x="0" y="0"/>
          <a:chExt cx="0" cy="0"/>
        </a:xfrm>
      </p:grpSpPr>
      <p:sp>
        <p:nvSpPr>
          <p:cNvPr id="11" name="Text Placeholder 2"/>
          <p:cNvSpPr>
            <a:spLocks noGrp="1"/>
          </p:cNvSpPr>
          <p:nvPr>
            <p:ph type="body" sz="quarter" idx="10"/>
          </p:nvPr>
        </p:nvSpPr>
        <p:spPr>
          <a:xfrm>
            <a:off x="395536" y="2204864"/>
            <a:ext cx="8352928" cy="4104456"/>
          </a:xfrm>
          <a:prstGeom prst="rect">
            <a:avLst/>
          </a:prstGeom>
        </p:spPr>
        <p:txBody>
          <a:bodyPr/>
          <a:lstStyle>
            <a:lvl1pPr marL="342900" indent="-342900">
              <a:spcAft>
                <a:spcPts val="600"/>
              </a:spcAft>
              <a:buFont typeface="Arial" panose="020B0604020202020204" pitchFamily="34" charset="0"/>
              <a:buChar char="•"/>
              <a:defRPr sz="2000" baseline="0">
                <a:solidFill>
                  <a:schemeClr val="bg1"/>
                </a:solidFill>
                <a:latin typeface="Trebuchet MS" panose="020B0603020202020204" pitchFamily="34" charset="0"/>
              </a:defRPr>
            </a:lvl1pPr>
            <a:lvl2pPr>
              <a:spcAft>
                <a:spcPts val="600"/>
              </a:spcAft>
              <a:defRPr sz="2000">
                <a:solidFill>
                  <a:schemeClr val="bg1"/>
                </a:solidFill>
                <a:latin typeface="Trebuchet MS" panose="020B0603020202020204" pitchFamily="34" charset="0"/>
              </a:defRPr>
            </a:lvl2pPr>
            <a:lvl3pPr>
              <a:spcAft>
                <a:spcPts val="600"/>
              </a:spcAft>
              <a:defRPr sz="2000">
                <a:solidFill>
                  <a:schemeClr val="bg1"/>
                </a:solidFill>
                <a:latin typeface="Trebuchet MS" panose="020B0603020202020204" pitchFamily="34" charset="0"/>
              </a:defRPr>
            </a:lvl3pPr>
            <a:lvl4pPr>
              <a:spcAft>
                <a:spcPts val="600"/>
              </a:spcAft>
              <a:defRPr sz="2000">
                <a:solidFill>
                  <a:schemeClr val="bg1"/>
                </a:solidFill>
                <a:latin typeface="Trebuchet MS" panose="020B0603020202020204" pitchFamily="34" charset="0"/>
              </a:defRPr>
            </a:lvl4pPr>
            <a:lvl5pPr>
              <a:spcAft>
                <a:spcPts val="600"/>
              </a:spcAft>
              <a:defRPr sz="2000">
                <a:solidFill>
                  <a:schemeClr val="bg1"/>
                </a:solidFill>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3"/>
          <p:cNvSpPr>
            <a:spLocks noGrp="1"/>
          </p:cNvSpPr>
          <p:nvPr>
            <p:ph type="title" hasCustomPrompt="1"/>
          </p:nvPr>
        </p:nvSpPr>
        <p:spPr>
          <a:xfrm>
            <a:off x="323528" y="476672"/>
            <a:ext cx="8424936" cy="1440160"/>
          </a:xfrm>
        </p:spPr>
        <p:txBody>
          <a:bodyPr>
            <a:normAutofit/>
          </a:bodyPr>
          <a:lstStyle>
            <a:lvl1pPr algn="l">
              <a:defRPr sz="4000" baseline="0">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2880955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064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692696"/>
            <a:ext cx="5976664" cy="3384376"/>
          </a:xfrm>
          <a:prstGeom prst="rect">
            <a:avLst/>
          </a:prstGeom>
        </p:spPr>
        <p:txBody>
          <a:bodyPr vert="horz" lIns="91440" tIns="45720" rIns="91440" bIns="45720" rtlCol="0" anchor="ctr">
            <a:normAutofit/>
          </a:bodyPr>
          <a:lstStyle/>
          <a:p>
            <a:r>
              <a:rPr lang="en-US"/>
              <a:t>Click to edit </a:t>
            </a:r>
            <a:br>
              <a:rPr lang="en-US"/>
            </a:br>
            <a:r>
              <a:rPr lang="en-US"/>
              <a:t>title</a:t>
            </a:r>
            <a:endParaRPr lang="en-GB"/>
          </a:p>
        </p:txBody>
      </p:sp>
      <p:sp>
        <p:nvSpPr>
          <p:cNvPr id="3" name="TextBox 2"/>
          <p:cNvSpPr txBox="1"/>
          <p:nvPr userDrawn="1"/>
        </p:nvSpPr>
        <p:spPr>
          <a:xfrm>
            <a:off x="7596336" y="6442883"/>
            <a:ext cx="1728192" cy="276999"/>
          </a:xfrm>
          <a:prstGeom prst="rect">
            <a:avLst/>
          </a:prstGeom>
          <a:noFill/>
        </p:spPr>
        <p:txBody>
          <a:bodyPr wrap="square" rtlCol="0">
            <a:spAutoFit/>
          </a:bodyPr>
          <a:lstStyle/>
          <a:p>
            <a:pPr algn="l"/>
            <a:r>
              <a:rPr lang="en-GB" sz="1200" b="1" baseline="0">
                <a:solidFill>
                  <a:srgbClr val="2F7ECE"/>
                </a:solidFill>
                <a:latin typeface="+mj-lt"/>
              </a:rPr>
              <a:t>        </a:t>
            </a:r>
            <a:r>
              <a:rPr lang="en-GB" sz="1200" b="1">
                <a:solidFill>
                  <a:schemeClr val="bg1"/>
                </a:solidFill>
                <a:latin typeface="+mj-lt"/>
              </a:rPr>
              <a:t>blf.org.uk</a:t>
            </a:r>
            <a:endParaRPr lang="en-GB" sz="1200">
              <a:solidFill>
                <a:schemeClr val="bg1"/>
              </a:solidFill>
              <a:latin typeface="+mj-lt"/>
            </a:endParaRPr>
          </a:p>
        </p:txBody>
      </p:sp>
    </p:spTree>
    <p:extLst>
      <p:ext uri="{BB962C8B-B14F-4D97-AF65-F5344CB8AC3E}">
        <p14:creationId xmlns:p14="http://schemas.microsoft.com/office/powerpoint/2010/main" val="1919198267"/>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1" r:id="rId3"/>
    <p:sldLayoutId id="2147483650" r:id="rId4"/>
    <p:sldLayoutId id="2147483652" r:id="rId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ancerresearchuk.org/about-cancer/mesothelioma/surviv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D3F4-6191-4F12-8392-F9C492B51963}"/>
              </a:ext>
            </a:extLst>
          </p:cNvPr>
          <p:cNvSpPr>
            <a:spLocks noGrp="1"/>
          </p:cNvSpPr>
          <p:nvPr>
            <p:ph type="title"/>
          </p:nvPr>
        </p:nvSpPr>
        <p:spPr/>
        <p:txBody>
          <a:bodyPr>
            <a:normAutofit fontScale="90000"/>
          </a:bodyPr>
          <a:lstStyle/>
          <a:p>
            <a:br>
              <a:rPr lang="en-GB" dirty="0"/>
            </a:br>
            <a:br>
              <a:rPr lang="en-GB" dirty="0"/>
            </a:br>
            <a:br>
              <a:rPr lang="en-GB" dirty="0"/>
            </a:br>
            <a:r>
              <a:rPr lang="en-GB" dirty="0"/>
              <a:t>Mesothelioma research and the Mesothelioma Research Network (MRN) </a:t>
            </a:r>
            <a:br>
              <a:rPr lang="en-GB" dirty="0"/>
            </a:br>
            <a:br>
              <a:rPr lang="en-GB" dirty="0"/>
            </a:br>
            <a:r>
              <a:rPr lang="en-GB" dirty="0"/>
              <a:t>Cheryl Lenny</a:t>
            </a:r>
            <a:br>
              <a:rPr lang="en-GB" dirty="0"/>
            </a:br>
            <a:endParaRPr lang="en-GB" dirty="0"/>
          </a:p>
        </p:txBody>
      </p:sp>
    </p:spTree>
    <p:extLst>
      <p:ext uri="{BB962C8B-B14F-4D97-AF65-F5344CB8AC3E}">
        <p14:creationId xmlns:p14="http://schemas.microsoft.com/office/powerpoint/2010/main" val="142780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50C22C-52D1-4185-B909-116B2C9603B1}"/>
              </a:ext>
            </a:extLst>
          </p:cNvPr>
          <p:cNvSpPr>
            <a:spLocks noGrp="1"/>
          </p:cNvSpPr>
          <p:nvPr>
            <p:ph type="body" sz="quarter" idx="10"/>
          </p:nvPr>
        </p:nvSpPr>
        <p:spPr>
          <a:xfrm>
            <a:off x="395536" y="1440160"/>
            <a:ext cx="8352928" cy="4869160"/>
          </a:xfrm>
        </p:spPr>
        <p:txBody>
          <a:bodyPr/>
          <a:lstStyle/>
          <a:p>
            <a:pPr marL="0" indent="0">
              <a:spcBef>
                <a:spcPts val="200"/>
              </a:spcBef>
              <a:spcAft>
                <a:spcPts val="200"/>
              </a:spcAft>
              <a:buNone/>
            </a:pPr>
            <a:r>
              <a:rPr lang="en-GB" b="1" dirty="0"/>
              <a:t>Genes in cages: design of smart capsules for the</a:t>
            </a:r>
          </a:p>
          <a:p>
            <a:pPr marL="0" indent="0">
              <a:spcBef>
                <a:spcPts val="200"/>
              </a:spcBef>
              <a:spcAft>
                <a:spcPts val="200"/>
              </a:spcAft>
              <a:buNone/>
            </a:pPr>
            <a:r>
              <a:rPr lang="en-GB" b="1" dirty="0"/>
              <a:t>delivery of macromolecules</a:t>
            </a:r>
          </a:p>
          <a:p>
            <a:pPr marL="0" indent="0">
              <a:spcBef>
                <a:spcPts val="200"/>
              </a:spcBef>
              <a:spcAft>
                <a:spcPts val="200"/>
              </a:spcAft>
              <a:buNone/>
            </a:pPr>
            <a:br>
              <a:rPr lang="en-GB" b="1" dirty="0"/>
            </a:br>
            <a:r>
              <a:rPr lang="en-GB" b="1" dirty="0"/>
              <a:t>Dr David Fairen-Jimenez, Cambridge </a:t>
            </a:r>
            <a:br>
              <a:rPr lang="en-GB" b="1" dirty="0"/>
            </a:br>
            <a:endParaRPr lang="en-GB" b="1" dirty="0"/>
          </a:p>
          <a:p>
            <a:pPr>
              <a:spcAft>
                <a:spcPts val="200"/>
              </a:spcAft>
            </a:pPr>
            <a:r>
              <a:rPr lang="en-GB" dirty="0"/>
              <a:t>There is a need for more effective drug delivery </a:t>
            </a:r>
            <a:br>
              <a:rPr lang="en-GB" dirty="0"/>
            </a:br>
            <a:r>
              <a:rPr lang="en-GB" dirty="0"/>
              <a:t>systems (DDSs) in mesothelioma.</a:t>
            </a:r>
          </a:p>
          <a:p>
            <a:r>
              <a:rPr lang="en-GB" dirty="0"/>
              <a:t>Recently, small </a:t>
            </a:r>
            <a:r>
              <a:rPr lang="en-GB" dirty="0" err="1"/>
              <a:t>nanocapsules</a:t>
            </a:r>
            <a:r>
              <a:rPr lang="en-GB" dirty="0"/>
              <a:t> made of porous </a:t>
            </a:r>
            <a:br>
              <a:rPr lang="en-GB" dirty="0"/>
            </a:br>
            <a:r>
              <a:rPr lang="en-GB" dirty="0"/>
              <a:t>materials (called MOFs), have been proposed as DDSs.</a:t>
            </a:r>
          </a:p>
          <a:p>
            <a:r>
              <a:rPr lang="en-GB" dirty="0"/>
              <a:t>Researchers will develop a DDS using MOFs that are coated with antibodies on their outside (specifically targeting mesothelioma).</a:t>
            </a:r>
          </a:p>
          <a:p>
            <a:r>
              <a:rPr lang="en-GB" dirty="0"/>
              <a:t>The research team aim to enhance the amount of drug in the DDSs and improve the control of drug delivery.</a:t>
            </a:r>
          </a:p>
        </p:txBody>
      </p:sp>
      <p:sp>
        <p:nvSpPr>
          <p:cNvPr id="3" name="Title 2">
            <a:extLst>
              <a:ext uri="{FF2B5EF4-FFF2-40B4-BE49-F238E27FC236}">
                <a16:creationId xmlns:a16="http://schemas.microsoft.com/office/drawing/2014/main" id="{E8023217-84B0-4B81-A17F-E8185297B129}"/>
              </a:ext>
            </a:extLst>
          </p:cNvPr>
          <p:cNvSpPr>
            <a:spLocks noGrp="1"/>
          </p:cNvSpPr>
          <p:nvPr>
            <p:ph type="title"/>
          </p:nvPr>
        </p:nvSpPr>
        <p:spPr>
          <a:xfrm>
            <a:off x="323528" y="216877"/>
            <a:ext cx="8424936" cy="1440160"/>
          </a:xfrm>
        </p:spPr>
        <p:txBody>
          <a:bodyPr/>
          <a:lstStyle/>
          <a:p>
            <a:r>
              <a:rPr lang="en-GB"/>
              <a:t>Recently funded research 2017</a:t>
            </a:r>
          </a:p>
        </p:txBody>
      </p:sp>
      <p:pic>
        <p:nvPicPr>
          <p:cNvPr id="5122" name="Picture 2" descr="Image result for david fairen jimenez">
            <a:extLst>
              <a:ext uri="{FF2B5EF4-FFF2-40B4-BE49-F238E27FC236}">
                <a16:creationId xmlns:a16="http://schemas.microsoft.com/office/drawing/2014/main" id="{8DFE5D9F-AC22-4E79-AC07-91A419AE8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689695"/>
            <a:ext cx="17049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753912-5130-4D3C-A9AF-6B9213C885B0}"/>
              </a:ext>
            </a:extLst>
          </p:cNvPr>
          <p:cNvPicPr>
            <a:picLocks noChangeAspect="1"/>
          </p:cNvPicPr>
          <p:nvPr/>
        </p:nvPicPr>
        <p:blipFill>
          <a:blip r:embed="rId3"/>
          <a:stretch>
            <a:fillRect/>
          </a:stretch>
        </p:blipFill>
        <p:spPr>
          <a:xfrm>
            <a:off x="6372200" y="1700808"/>
            <a:ext cx="2232248" cy="2232248"/>
          </a:xfrm>
          <a:prstGeom prst="rect">
            <a:avLst/>
          </a:prstGeom>
        </p:spPr>
      </p:pic>
      <p:sp>
        <p:nvSpPr>
          <p:cNvPr id="7" name="Text Placeholder 6">
            <a:extLst>
              <a:ext uri="{FF2B5EF4-FFF2-40B4-BE49-F238E27FC236}">
                <a16:creationId xmlns:a16="http://schemas.microsoft.com/office/drawing/2014/main" id="{968D45E4-4900-46CA-B8B9-FF461955C0F6}"/>
              </a:ext>
            </a:extLst>
          </p:cNvPr>
          <p:cNvSpPr>
            <a:spLocks noGrp="1"/>
          </p:cNvSpPr>
          <p:nvPr>
            <p:ph type="body" sz="quarter" idx="10"/>
          </p:nvPr>
        </p:nvSpPr>
        <p:spPr>
          <a:xfrm>
            <a:off x="395536" y="1412776"/>
            <a:ext cx="8352928" cy="4391047"/>
          </a:xfrm>
        </p:spPr>
        <p:txBody>
          <a:bodyPr/>
          <a:lstStyle/>
          <a:p>
            <a:pPr marL="0" indent="0">
              <a:buNone/>
            </a:pPr>
            <a:r>
              <a:rPr lang="en-GB" b="1" dirty="0"/>
              <a:t>A novel screening method to find the best </a:t>
            </a:r>
            <a:br>
              <a:rPr lang="en-GB" b="1" dirty="0"/>
            </a:br>
            <a:r>
              <a:rPr lang="en-GB" b="1" dirty="0"/>
              <a:t>personalised immune therapy in mesothelioma</a:t>
            </a:r>
          </a:p>
          <a:p>
            <a:pPr marL="0" indent="0">
              <a:buNone/>
            </a:pPr>
            <a:r>
              <a:rPr lang="en-GB" b="1" dirty="0"/>
              <a:t>Dr Zsuzsanna Tabi, Cardiff</a:t>
            </a:r>
            <a:br>
              <a:rPr lang="en-GB" b="1" dirty="0"/>
            </a:br>
            <a:br>
              <a:rPr lang="en-GB" b="1" dirty="0"/>
            </a:br>
            <a:r>
              <a:rPr lang="en-GB" dirty="0"/>
              <a:t>Immunotherapy (IO) has shown promise alone </a:t>
            </a:r>
            <a:br>
              <a:rPr lang="en-GB" dirty="0"/>
            </a:br>
            <a:r>
              <a:rPr lang="en-GB" dirty="0"/>
              <a:t>and in combination in trials for lung cancer.</a:t>
            </a:r>
          </a:p>
          <a:p>
            <a:r>
              <a:rPr lang="en-GB" dirty="0"/>
              <a:t>Dr Tabi is developing a laboratory method </a:t>
            </a:r>
            <a:br>
              <a:rPr lang="en-GB" dirty="0"/>
            </a:br>
            <a:r>
              <a:rPr lang="en-GB" dirty="0"/>
              <a:t>to identify genetic and immunological make up </a:t>
            </a:r>
            <a:br>
              <a:rPr lang="en-GB" dirty="0"/>
            </a:br>
            <a:r>
              <a:rPr lang="en-GB" dirty="0"/>
              <a:t>of tumours, using small pieces of patient tissue called ‘explants.’</a:t>
            </a:r>
          </a:p>
          <a:p>
            <a:r>
              <a:rPr lang="en-GB" dirty="0"/>
              <a:t>The team will test a range of IO treatments alone and in combination on the explants.</a:t>
            </a:r>
          </a:p>
          <a:p>
            <a:r>
              <a:rPr lang="en-GB" dirty="0"/>
              <a:t>They will complete screening of the tumour from 35 patients and find the most effective treatments for each. If effective a method like this could guide ‘personalised’ treatment selection. </a:t>
            </a:r>
          </a:p>
        </p:txBody>
      </p:sp>
      <p:sp>
        <p:nvSpPr>
          <p:cNvPr id="3" name="Title 2">
            <a:extLst>
              <a:ext uri="{FF2B5EF4-FFF2-40B4-BE49-F238E27FC236}">
                <a16:creationId xmlns:a16="http://schemas.microsoft.com/office/drawing/2014/main" id="{23A7525F-4ADD-4D9E-905F-E51F2868AD21}"/>
              </a:ext>
            </a:extLst>
          </p:cNvPr>
          <p:cNvSpPr>
            <a:spLocks noGrp="1"/>
          </p:cNvSpPr>
          <p:nvPr>
            <p:ph type="title"/>
          </p:nvPr>
        </p:nvSpPr>
        <p:spPr>
          <a:xfrm>
            <a:off x="251520" y="116632"/>
            <a:ext cx="8424936" cy="1440160"/>
          </a:xfrm>
        </p:spPr>
        <p:txBody>
          <a:bodyPr/>
          <a:lstStyle/>
          <a:p>
            <a:r>
              <a:rPr lang="en-GB"/>
              <a:t>Recently funded research 2017</a:t>
            </a:r>
          </a:p>
        </p:txBody>
      </p:sp>
    </p:spTree>
    <p:extLst>
      <p:ext uri="{BB962C8B-B14F-4D97-AF65-F5344CB8AC3E}">
        <p14:creationId xmlns:p14="http://schemas.microsoft.com/office/powerpoint/2010/main" val="341982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4FA129-E86D-40BD-A480-1732F7D9AE51}"/>
              </a:ext>
            </a:extLst>
          </p:cNvPr>
          <p:cNvPicPr>
            <a:picLocks noChangeAspect="1"/>
          </p:cNvPicPr>
          <p:nvPr/>
        </p:nvPicPr>
        <p:blipFill>
          <a:blip r:embed="rId3"/>
          <a:stretch>
            <a:fillRect/>
          </a:stretch>
        </p:blipFill>
        <p:spPr>
          <a:xfrm>
            <a:off x="6336196" y="1460814"/>
            <a:ext cx="2376264" cy="2376264"/>
          </a:xfrm>
          <a:prstGeom prst="rect">
            <a:avLst/>
          </a:prstGeom>
        </p:spPr>
      </p:pic>
      <p:sp>
        <p:nvSpPr>
          <p:cNvPr id="6" name="Text Placeholder 5">
            <a:extLst>
              <a:ext uri="{FF2B5EF4-FFF2-40B4-BE49-F238E27FC236}">
                <a16:creationId xmlns:a16="http://schemas.microsoft.com/office/drawing/2014/main" id="{A0F8A78C-C324-41F3-9645-2CDD5A2A7895}"/>
              </a:ext>
            </a:extLst>
          </p:cNvPr>
          <p:cNvSpPr>
            <a:spLocks noGrp="1"/>
          </p:cNvSpPr>
          <p:nvPr>
            <p:ph type="body" sz="quarter" idx="10"/>
          </p:nvPr>
        </p:nvSpPr>
        <p:spPr>
          <a:xfrm>
            <a:off x="431540" y="1440160"/>
            <a:ext cx="8352928" cy="4793837"/>
          </a:xfrm>
        </p:spPr>
        <p:txBody>
          <a:bodyPr/>
          <a:lstStyle/>
          <a:p>
            <a:pPr marL="0" indent="0">
              <a:buNone/>
            </a:pPr>
            <a:r>
              <a:rPr lang="en-GB" b="1" dirty="0"/>
              <a:t>Engaging the immune system to </a:t>
            </a:r>
            <a:br>
              <a:rPr lang="en-GB" b="1" dirty="0"/>
            </a:br>
            <a:r>
              <a:rPr lang="en-GB" b="1" dirty="0"/>
              <a:t>fight mesothelioma</a:t>
            </a:r>
          </a:p>
          <a:p>
            <a:pPr marL="0" indent="0">
              <a:buNone/>
            </a:pPr>
            <a:r>
              <a:rPr lang="en-GB" b="1" dirty="0"/>
              <a:t>Dr Daniel Murphy, Glasgow</a:t>
            </a:r>
            <a:br>
              <a:rPr lang="en-GB" dirty="0"/>
            </a:br>
            <a:br>
              <a:rPr lang="en-GB" dirty="0"/>
            </a:br>
            <a:r>
              <a:rPr lang="en-GB" dirty="0"/>
              <a:t>Recent studies indicate macrophages (white blood </a:t>
            </a:r>
            <a:br>
              <a:rPr lang="en-GB" dirty="0"/>
            </a:br>
            <a:r>
              <a:rPr lang="en-GB" dirty="0"/>
              <a:t>cells) influence the immune response to cancer </a:t>
            </a:r>
            <a:br>
              <a:rPr lang="en-GB" dirty="0"/>
            </a:br>
            <a:r>
              <a:rPr lang="en-GB" dirty="0"/>
              <a:t>and may be involved in treatment resistance.</a:t>
            </a:r>
          </a:p>
          <a:p>
            <a:r>
              <a:rPr lang="en-GB" dirty="0"/>
              <a:t>Dr Murphy’s team think that macrophage </a:t>
            </a:r>
            <a:br>
              <a:rPr lang="en-GB" dirty="0"/>
            </a:br>
            <a:r>
              <a:rPr lang="en-GB" dirty="0"/>
              <a:t>treatment may increase responses to standard </a:t>
            </a:r>
            <a:br>
              <a:rPr lang="en-GB" dirty="0"/>
            </a:br>
            <a:r>
              <a:rPr lang="en-GB" dirty="0"/>
              <a:t>chemotherapy and/or immunotherapy targeting PD-1.</a:t>
            </a:r>
          </a:p>
          <a:p>
            <a:r>
              <a:rPr lang="en-GB" dirty="0"/>
              <a:t>Researchers will inject macrophage treatments (inhibitors) directly into the pleural cavity of mice with mesothelioma.</a:t>
            </a:r>
          </a:p>
          <a:p>
            <a:r>
              <a:rPr lang="en-GB" dirty="0"/>
              <a:t>The team will then measure the effect of these treatments on the activity and death rate of the tumour cells.</a:t>
            </a:r>
          </a:p>
        </p:txBody>
      </p:sp>
      <p:sp>
        <p:nvSpPr>
          <p:cNvPr id="9" name="Title 2">
            <a:extLst>
              <a:ext uri="{FF2B5EF4-FFF2-40B4-BE49-F238E27FC236}">
                <a16:creationId xmlns:a16="http://schemas.microsoft.com/office/drawing/2014/main" id="{C8A0304A-34AD-4904-B6CD-7289D9BF374C}"/>
              </a:ext>
            </a:extLst>
          </p:cNvPr>
          <p:cNvSpPr>
            <a:spLocks noGrp="1"/>
          </p:cNvSpPr>
          <p:nvPr>
            <p:ph type="title"/>
          </p:nvPr>
        </p:nvSpPr>
        <p:spPr>
          <a:xfrm>
            <a:off x="358775" y="0"/>
            <a:ext cx="8426450" cy="1439863"/>
          </a:xfrm>
        </p:spPr>
        <p:txBody>
          <a:bodyPr/>
          <a:lstStyle/>
          <a:p>
            <a:r>
              <a:rPr lang="en-GB"/>
              <a:t>Recently funded research 2018</a:t>
            </a:r>
          </a:p>
        </p:txBody>
      </p:sp>
    </p:spTree>
    <p:extLst>
      <p:ext uri="{BB962C8B-B14F-4D97-AF65-F5344CB8AC3E}">
        <p14:creationId xmlns:p14="http://schemas.microsoft.com/office/powerpoint/2010/main" val="326365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B4678A-A370-4AB3-B2FE-919C1834828C}"/>
              </a:ext>
            </a:extLst>
          </p:cNvPr>
          <p:cNvSpPr>
            <a:spLocks noGrp="1"/>
          </p:cNvSpPr>
          <p:nvPr>
            <p:ph type="body" sz="quarter" idx="10"/>
          </p:nvPr>
        </p:nvSpPr>
        <p:spPr>
          <a:xfrm>
            <a:off x="431540" y="1259072"/>
            <a:ext cx="8352928" cy="4554948"/>
          </a:xfrm>
        </p:spPr>
        <p:txBody>
          <a:bodyPr/>
          <a:lstStyle/>
          <a:p>
            <a:pPr marL="0" indent="0">
              <a:buNone/>
            </a:pPr>
            <a:r>
              <a:rPr lang="en-GB" b="1" dirty="0"/>
              <a:t>Improving the efficacy of standard-of-care </a:t>
            </a:r>
            <a:br>
              <a:rPr lang="en-GB" b="1" dirty="0"/>
            </a:br>
            <a:r>
              <a:rPr lang="en-GB" b="1" dirty="0"/>
              <a:t>chemotherapy in mesothelioma</a:t>
            </a:r>
            <a:br>
              <a:rPr lang="en-GB" b="1" dirty="0"/>
            </a:br>
            <a:br>
              <a:rPr lang="en-GB" b="1" dirty="0"/>
            </a:br>
            <a:r>
              <a:rPr lang="en-GB" b="1" dirty="0"/>
              <a:t>Dr Robert Ladner, Belfast</a:t>
            </a:r>
            <a:br>
              <a:rPr lang="en-GB" b="1" dirty="0"/>
            </a:br>
            <a:br>
              <a:rPr lang="en-GB" b="1" dirty="0"/>
            </a:br>
            <a:r>
              <a:rPr lang="en-GB" dirty="0"/>
              <a:t>Despite being standard-of-care, most </a:t>
            </a:r>
            <a:br>
              <a:rPr lang="en-GB" dirty="0"/>
            </a:br>
            <a:r>
              <a:rPr lang="en-GB" dirty="0"/>
              <a:t>mesotheliomas are resistant to chemotherapy.</a:t>
            </a:r>
          </a:p>
          <a:p>
            <a:r>
              <a:rPr lang="en-GB" dirty="0"/>
              <a:t>The team discovered that a protein known as ‘</a:t>
            </a:r>
            <a:r>
              <a:rPr lang="en-GB" dirty="0" err="1"/>
              <a:t>dUTPase</a:t>
            </a:r>
            <a:r>
              <a:rPr lang="en-GB" dirty="0"/>
              <a:t>’ acts as a ‘gatekeeper’ to the cancer cell’s DNA. </a:t>
            </a:r>
          </a:p>
          <a:p>
            <a:r>
              <a:rPr lang="en-GB" dirty="0"/>
              <a:t>The team will test </a:t>
            </a:r>
            <a:r>
              <a:rPr lang="en-GB" dirty="0" err="1"/>
              <a:t>dUTPase</a:t>
            </a:r>
            <a:r>
              <a:rPr lang="en-GB" dirty="0"/>
              <a:t> inhibitors in various simulated chemotherapy treatments to improve their understanding of how they protect a cancer cell’s DNA.</a:t>
            </a:r>
          </a:p>
          <a:p>
            <a:r>
              <a:rPr lang="en-GB" dirty="0"/>
              <a:t>This could also enable them to identify patients who have the best chance of responding to </a:t>
            </a:r>
            <a:r>
              <a:rPr lang="en-GB" dirty="0" err="1"/>
              <a:t>dUTPase</a:t>
            </a:r>
            <a:r>
              <a:rPr lang="en-GB" dirty="0"/>
              <a:t> inhibitors in addition to chemotherapy.</a:t>
            </a:r>
            <a:endParaRPr lang="en-GB" b="1" dirty="0"/>
          </a:p>
        </p:txBody>
      </p:sp>
      <p:sp>
        <p:nvSpPr>
          <p:cNvPr id="3" name="Title 2">
            <a:extLst>
              <a:ext uri="{FF2B5EF4-FFF2-40B4-BE49-F238E27FC236}">
                <a16:creationId xmlns:a16="http://schemas.microsoft.com/office/drawing/2014/main" id="{53F7B83F-EF71-44CB-932E-DAC679A70B07}"/>
              </a:ext>
            </a:extLst>
          </p:cNvPr>
          <p:cNvSpPr>
            <a:spLocks noGrp="1"/>
          </p:cNvSpPr>
          <p:nvPr>
            <p:ph type="title"/>
          </p:nvPr>
        </p:nvSpPr>
        <p:spPr>
          <a:xfrm>
            <a:off x="271680" y="0"/>
            <a:ext cx="8424936" cy="1440160"/>
          </a:xfrm>
        </p:spPr>
        <p:txBody>
          <a:bodyPr/>
          <a:lstStyle/>
          <a:p>
            <a:r>
              <a:rPr lang="en-GB"/>
              <a:t>Recently funded research 2018 </a:t>
            </a:r>
          </a:p>
        </p:txBody>
      </p:sp>
      <p:pic>
        <p:nvPicPr>
          <p:cNvPr id="3076" name="Picture 4" descr="Image result for robert ladner mesothelioma">
            <a:extLst>
              <a:ext uri="{FF2B5EF4-FFF2-40B4-BE49-F238E27FC236}">
                <a16:creationId xmlns:a16="http://schemas.microsoft.com/office/drawing/2014/main" id="{29B04902-3D50-4957-9EBE-0D796077D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066" y="1187450"/>
            <a:ext cx="2241550" cy="224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1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2CE8B-8144-4B34-90F1-3790FD973A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996" y="802640"/>
            <a:ext cx="6697550" cy="4711556"/>
          </a:xfrm>
          <a:prstGeom prst="rect">
            <a:avLst/>
          </a:prstGeom>
        </p:spPr>
      </p:pic>
      <p:pic>
        <p:nvPicPr>
          <p:cNvPr id="3" name="Picture 2">
            <a:extLst>
              <a:ext uri="{FF2B5EF4-FFF2-40B4-BE49-F238E27FC236}">
                <a16:creationId xmlns:a16="http://schemas.microsoft.com/office/drawing/2014/main" id="{CBC9D9D3-3C4F-4BB2-82DC-6CBD84680065}"/>
              </a:ext>
            </a:extLst>
          </p:cNvPr>
          <p:cNvPicPr>
            <a:picLocks noChangeAspect="1"/>
          </p:cNvPicPr>
          <p:nvPr/>
        </p:nvPicPr>
        <p:blipFill>
          <a:blip r:embed="rId3"/>
          <a:stretch>
            <a:fillRect/>
          </a:stretch>
        </p:blipFill>
        <p:spPr>
          <a:xfrm>
            <a:off x="2483768" y="5583464"/>
            <a:ext cx="4134048" cy="994174"/>
          </a:xfrm>
          <a:prstGeom prst="rect">
            <a:avLst/>
          </a:prstGeom>
        </p:spPr>
      </p:pic>
    </p:spTree>
    <p:extLst>
      <p:ext uri="{BB962C8B-B14F-4D97-AF65-F5344CB8AC3E}">
        <p14:creationId xmlns:p14="http://schemas.microsoft.com/office/powerpoint/2010/main" val="126965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2528"/>
            <a:ext cx="8424936" cy="1440160"/>
          </a:xfrm>
        </p:spPr>
        <p:txBody>
          <a:bodyPr>
            <a:normAutofit/>
          </a:bodyPr>
          <a:lstStyle/>
          <a:p>
            <a:r>
              <a:rPr lang="en-GB" sz="3600"/>
              <a:t>Why a research network?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16" y="1417632"/>
            <a:ext cx="2657856" cy="1584176"/>
          </a:xfrm>
          <a:prstGeom prst="rect">
            <a:avLst/>
          </a:prstGeom>
        </p:spPr>
      </p:pic>
      <p:sp>
        <p:nvSpPr>
          <p:cNvPr id="5" name="TextBox 4"/>
          <p:cNvSpPr txBox="1"/>
          <p:nvPr/>
        </p:nvSpPr>
        <p:spPr>
          <a:xfrm>
            <a:off x="3311636" y="1369471"/>
            <a:ext cx="3037463" cy="707886"/>
          </a:xfrm>
          <a:prstGeom prst="rect">
            <a:avLst/>
          </a:prstGeom>
          <a:noFill/>
        </p:spPr>
        <p:txBody>
          <a:bodyPr wrap="square" rtlCol="0">
            <a:spAutoFit/>
          </a:bodyPr>
          <a:lstStyle/>
          <a:p>
            <a:r>
              <a:rPr lang="en-GB" sz="2000" b="1">
                <a:solidFill>
                  <a:srgbClr val="002060"/>
                </a:solidFill>
                <a:latin typeface="+mj-lt"/>
              </a:rPr>
              <a:t>Helping each other </a:t>
            </a:r>
            <a:br>
              <a:rPr lang="en-GB" sz="2000" b="1">
                <a:solidFill>
                  <a:srgbClr val="002060"/>
                </a:solidFill>
                <a:latin typeface="+mj-lt"/>
              </a:rPr>
            </a:br>
            <a:r>
              <a:rPr lang="en-GB" sz="2000" b="1">
                <a:solidFill>
                  <a:srgbClr val="002060"/>
                </a:solidFill>
                <a:latin typeface="+mj-lt"/>
              </a:rPr>
              <a:t>crack problems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8785" y="2944368"/>
            <a:ext cx="2798651" cy="1862374"/>
          </a:xfrm>
          <a:prstGeom prst="rect">
            <a:avLst/>
          </a:prstGeom>
        </p:spPr>
      </p:pic>
      <p:sp>
        <p:nvSpPr>
          <p:cNvPr id="7" name="TextBox 6"/>
          <p:cNvSpPr txBox="1"/>
          <p:nvPr/>
        </p:nvSpPr>
        <p:spPr>
          <a:xfrm>
            <a:off x="251520" y="3737227"/>
            <a:ext cx="3614936" cy="1323439"/>
          </a:xfrm>
          <a:prstGeom prst="rect">
            <a:avLst/>
          </a:prstGeom>
          <a:noFill/>
        </p:spPr>
        <p:txBody>
          <a:bodyPr wrap="square" rtlCol="0">
            <a:spAutoFit/>
          </a:bodyPr>
          <a:lstStyle/>
          <a:p>
            <a:r>
              <a:rPr lang="en-GB" sz="2000" b="1">
                <a:solidFill>
                  <a:srgbClr val="002060"/>
                </a:solidFill>
                <a:latin typeface="+mj-lt"/>
              </a:rPr>
              <a:t>Knowing what others </a:t>
            </a:r>
            <a:br>
              <a:rPr lang="en-GB" sz="2000" b="1">
                <a:solidFill>
                  <a:srgbClr val="002060"/>
                </a:solidFill>
                <a:latin typeface="+mj-lt"/>
              </a:rPr>
            </a:br>
            <a:r>
              <a:rPr lang="en-GB" sz="2000" b="1">
                <a:solidFill>
                  <a:srgbClr val="002060"/>
                </a:solidFill>
                <a:latin typeface="+mj-lt"/>
              </a:rPr>
              <a:t>are working on and not repeating research ‘unnecessarily.’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960" y="4948995"/>
            <a:ext cx="2730007" cy="1755438"/>
          </a:xfrm>
          <a:prstGeom prst="rect">
            <a:avLst/>
          </a:prstGeom>
        </p:spPr>
      </p:pic>
      <p:sp>
        <p:nvSpPr>
          <p:cNvPr id="12" name="TextBox 11"/>
          <p:cNvSpPr txBox="1"/>
          <p:nvPr/>
        </p:nvSpPr>
        <p:spPr>
          <a:xfrm>
            <a:off x="6237349" y="4219252"/>
            <a:ext cx="2707352" cy="707886"/>
          </a:xfrm>
          <a:prstGeom prst="rect">
            <a:avLst/>
          </a:prstGeom>
          <a:noFill/>
        </p:spPr>
        <p:txBody>
          <a:bodyPr wrap="square" rtlCol="0">
            <a:spAutoFit/>
          </a:bodyPr>
          <a:lstStyle/>
          <a:p>
            <a:r>
              <a:rPr lang="en-GB" sz="2000" b="1">
                <a:solidFill>
                  <a:srgbClr val="002060"/>
                </a:solidFill>
                <a:latin typeface="+mj-lt"/>
              </a:rPr>
              <a:t>Improving the quality of research</a:t>
            </a:r>
          </a:p>
        </p:txBody>
      </p:sp>
    </p:spTree>
    <p:extLst>
      <p:ext uri="{BB962C8B-B14F-4D97-AF65-F5344CB8AC3E}">
        <p14:creationId xmlns:p14="http://schemas.microsoft.com/office/powerpoint/2010/main" val="106189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400"/>
              </a:spcBef>
            </a:pPr>
            <a:r>
              <a:rPr lang="en-GB" dirty="0"/>
              <a:t>Launched in October 2017 after an extensive consultation exercise.</a:t>
            </a:r>
          </a:p>
          <a:p>
            <a:pPr>
              <a:spcBef>
                <a:spcPts val="400"/>
              </a:spcBef>
            </a:pPr>
            <a:r>
              <a:rPr lang="en-GB" dirty="0"/>
              <a:t>Connects mesothelioma researchers globally.</a:t>
            </a:r>
          </a:p>
          <a:p>
            <a:pPr>
              <a:spcBef>
                <a:spcPts val="400"/>
              </a:spcBef>
            </a:pPr>
            <a:r>
              <a:rPr lang="en-GB" dirty="0"/>
              <a:t>Includes laboratory researchers, as well healthcare professionals conducting or with an interest in research. </a:t>
            </a:r>
          </a:p>
          <a:p>
            <a:pPr>
              <a:spcBef>
                <a:spcPts val="400"/>
              </a:spcBef>
            </a:pPr>
            <a:r>
              <a:rPr lang="en-GB" dirty="0"/>
              <a:t>Enables sharing of:</a:t>
            </a:r>
          </a:p>
          <a:p>
            <a:pPr lvl="1">
              <a:spcBef>
                <a:spcPts val="200"/>
              </a:spcBef>
              <a:spcAft>
                <a:spcPts val="200"/>
              </a:spcAft>
            </a:pPr>
            <a:r>
              <a:rPr lang="en-GB" dirty="0"/>
              <a:t>knowledge</a:t>
            </a:r>
          </a:p>
          <a:p>
            <a:pPr lvl="1">
              <a:spcBef>
                <a:spcPts val="200"/>
              </a:spcBef>
              <a:spcAft>
                <a:spcPts val="200"/>
              </a:spcAft>
            </a:pPr>
            <a:r>
              <a:rPr lang="en-GB" dirty="0"/>
              <a:t>skills </a:t>
            </a:r>
          </a:p>
          <a:p>
            <a:pPr lvl="1">
              <a:spcBef>
                <a:spcPts val="200"/>
              </a:spcBef>
              <a:spcAft>
                <a:spcPts val="200"/>
              </a:spcAft>
            </a:pPr>
            <a:r>
              <a:rPr lang="en-GB" dirty="0"/>
              <a:t>resources. </a:t>
            </a:r>
          </a:p>
          <a:p>
            <a:pPr marL="0" indent="0">
              <a:spcBef>
                <a:spcPts val="400"/>
              </a:spcBef>
              <a:buNone/>
            </a:pPr>
            <a:r>
              <a:rPr lang="en-GB" dirty="0"/>
              <a:t>The MRN stimulates </a:t>
            </a:r>
            <a:r>
              <a:rPr lang="en-GB" b="1" dirty="0"/>
              <a:t>research</a:t>
            </a:r>
            <a:r>
              <a:rPr lang="en-GB" dirty="0"/>
              <a:t> </a:t>
            </a:r>
            <a:r>
              <a:rPr lang="en-GB" b="1" dirty="0"/>
              <a:t>collaboration</a:t>
            </a:r>
            <a:r>
              <a:rPr lang="en-GB" dirty="0"/>
              <a:t> and </a:t>
            </a:r>
            <a:r>
              <a:rPr lang="en-GB" b="1" dirty="0"/>
              <a:t>maximises the resources currently invested </a:t>
            </a:r>
            <a:r>
              <a:rPr lang="en-GB" dirty="0"/>
              <a:t>in mesothelioma research</a:t>
            </a:r>
            <a:r>
              <a:rPr lang="en-GB" b="1" dirty="0"/>
              <a:t>.</a:t>
            </a:r>
          </a:p>
        </p:txBody>
      </p:sp>
      <p:sp>
        <p:nvSpPr>
          <p:cNvPr id="3" name="Title 2"/>
          <p:cNvSpPr>
            <a:spLocks noGrp="1"/>
          </p:cNvSpPr>
          <p:nvPr>
            <p:ph type="title"/>
          </p:nvPr>
        </p:nvSpPr>
        <p:spPr/>
        <p:txBody>
          <a:bodyPr>
            <a:noAutofit/>
          </a:bodyPr>
          <a:lstStyle/>
          <a:p>
            <a:r>
              <a:rPr lang="en-GB" sz="3400"/>
              <a:t>What is the Mesothelioma Research Network (MRN)?</a:t>
            </a:r>
          </a:p>
        </p:txBody>
      </p:sp>
    </p:spTree>
    <p:extLst>
      <p:ext uri="{BB962C8B-B14F-4D97-AF65-F5344CB8AC3E}">
        <p14:creationId xmlns:p14="http://schemas.microsoft.com/office/powerpoint/2010/main" val="61021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0" indent="0" algn="ctr">
              <a:buNone/>
            </a:pPr>
            <a:r>
              <a:rPr lang="en-GB" sz="3000" b="1"/>
              <a:t>“</a:t>
            </a:r>
            <a:r>
              <a:rPr lang="en-GB" sz="3000" b="1" i="1"/>
              <a:t>Improve outcomes for people affected by mesothelioma by bringing together researchers, driving research progress and improving the quality of research carried out in the UK</a:t>
            </a:r>
            <a:r>
              <a:rPr lang="en-GB" sz="3000" b="1"/>
              <a:t>.” </a:t>
            </a:r>
          </a:p>
          <a:p>
            <a:pPr algn="ctr"/>
            <a:endParaRPr lang="en-GB" sz="3000" b="1"/>
          </a:p>
        </p:txBody>
      </p:sp>
      <p:sp>
        <p:nvSpPr>
          <p:cNvPr id="4" name="Title 3"/>
          <p:cNvSpPr>
            <a:spLocks noGrp="1"/>
          </p:cNvSpPr>
          <p:nvPr>
            <p:ph type="title"/>
          </p:nvPr>
        </p:nvSpPr>
        <p:spPr/>
        <p:txBody>
          <a:bodyPr/>
          <a:lstStyle/>
          <a:p>
            <a:r>
              <a:rPr lang="en-GB"/>
              <a:t>Vision of the MRN</a:t>
            </a:r>
          </a:p>
        </p:txBody>
      </p:sp>
    </p:spTree>
    <p:extLst>
      <p:ext uri="{BB962C8B-B14F-4D97-AF65-F5344CB8AC3E}">
        <p14:creationId xmlns:p14="http://schemas.microsoft.com/office/powerpoint/2010/main" val="213737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D0CEC3-9C1A-45E6-A4C8-387959FB29D6}"/>
              </a:ext>
            </a:extLst>
          </p:cNvPr>
          <p:cNvSpPr>
            <a:spLocks noGrp="1"/>
          </p:cNvSpPr>
          <p:nvPr>
            <p:ph type="body" sz="quarter" idx="10"/>
          </p:nvPr>
        </p:nvSpPr>
        <p:spPr>
          <a:xfrm>
            <a:off x="408738" y="1612971"/>
            <a:ext cx="4451293" cy="4526051"/>
          </a:xfrm>
        </p:spPr>
        <p:txBody>
          <a:bodyPr/>
          <a:lstStyle/>
          <a:p>
            <a:r>
              <a:rPr lang="en-GB" dirty="0"/>
              <a:t>Research funding.</a:t>
            </a:r>
          </a:p>
          <a:p>
            <a:r>
              <a:rPr lang="en-GB" dirty="0"/>
              <a:t>An annual MRN Research Day (face-to-face meeting). </a:t>
            </a:r>
          </a:p>
          <a:p>
            <a:r>
              <a:rPr lang="en-GB" dirty="0"/>
              <a:t>A monthly list of who is on the MRN, their skills, interests and resources to share.</a:t>
            </a:r>
          </a:p>
          <a:p>
            <a:r>
              <a:rPr lang="en-GB" dirty="0"/>
              <a:t>MRN E-newsletter every 6 months.</a:t>
            </a:r>
            <a:br>
              <a:rPr lang="en-GB" dirty="0"/>
            </a:br>
            <a:endParaRPr lang="en-GB" dirty="0"/>
          </a:p>
          <a:p>
            <a:pPr marL="0" indent="0">
              <a:buNone/>
            </a:pPr>
            <a:r>
              <a:rPr lang="en-GB" b="1" dirty="0"/>
              <a:t>Later in 2019</a:t>
            </a:r>
          </a:p>
          <a:p>
            <a:r>
              <a:rPr lang="en-GB" dirty="0"/>
              <a:t>Webinars with research updates</a:t>
            </a:r>
          </a:p>
          <a:p>
            <a:r>
              <a:rPr lang="en-GB" dirty="0"/>
              <a:t>A new networking platform for members. </a:t>
            </a:r>
          </a:p>
          <a:p>
            <a:endParaRPr lang="en-GB" dirty="0"/>
          </a:p>
        </p:txBody>
      </p:sp>
      <p:sp>
        <p:nvSpPr>
          <p:cNvPr id="3" name="Title 2">
            <a:extLst>
              <a:ext uri="{FF2B5EF4-FFF2-40B4-BE49-F238E27FC236}">
                <a16:creationId xmlns:a16="http://schemas.microsoft.com/office/drawing/2014/main" id="{EFE1B6EB-D7BF-4403-BD21-9485658E1DE9}"/>
              </a:ext>
            </a:extLst>
          </p:cNvPr>
          <p:cNvSpPr>
            <a:spLocks noGrp="1"/>
          </p:cNvSpPr>
          <p:nvPr>
            <p:ph type="title"/>
          </p:nvPr>
        </p:nvSpPr>
        <p:spPr>
          <a:xfrm>
            <a:off x="359532" y="112310"/>
            <a:ext cx="8424936" cy="1440160"/>
          </a:xfrm>
        </p:spPr>
        <p:txBody>
          <a:bodyPr>
            <a:normAutofit/>
          </a:bodyPr>
          <a:lstStyle/>
          <a:p>
            <a:r>
              <a:rPr lang="en-GB"/>
              <a:t>What benefits does the MRN offer?</a:t>
            </a:r>
          </a:p>
        </p:txBody>
      </p:sp>
      <p:pic>
        <p:nvPicPr>
          <p:cNvPr id="4" name="Picture 3">
            <a:extLst>
              <a:ext uri="{FF2B5EF4-FFF2-40B4-BE49-F238E27FC236}">
                <a16:creationId xmlns:a16="http://schemas.microsoft.com/office/drawing/2014/main" id="{50660DE2-917D-4DB9-BF5D-BD56B4DEB264}"/>
              </a:ext>
            </a:extLst>
          </p:cNvPr>
          <p:cNvPicPr>
            <a:picLocks noChangeAspect="1"/>
          </p:cNvPicPr>
          <p:nvPr/>
        </p:nvPicPr>
        <p:blipFill>
          <a:blip r:embed="rId2"/>
          <a:stretch>
            <a:fillRect/>
          </a:stretch>
        </p:blipFill>
        <p:spPr>
          <a:xfrm>
            <a:off x="5292080" y="1726381"/>
            <a:ext cx="3312368" cy="4299229"/>
          </a:xfrm>
          <a:prstGeom prst="rect">
            <a:avLst/>
          </a:prstGeom>
        </p:spPr>
      </p:pic>
    </p:spTree>
    <p:extLst>
      <p:ext uri="{BB962C8B-B14F-4D97-AF65-F5344CB8AC3E}">
        <p14:creationId xmlns:p14="http://schemas.microsoft.com/office/powerpoint/2010/main" val="317205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F4A068-FEB2-4E86-AB1B-7E59754238AD}"/>
              </a:ext>
            </a:extLst>
          </p:cNvPr>
          <p:cNvSpPr>
            <a:spLocks noGrp="1"/>
          </p:cNvSpPr>
          <p:nvPr>
            <p:ph type="body" sz="quarter" idx="10"/>
          </p:nvPr>
        </p:nvSpPr>
        <p:spPr>
          <a:xfrm>
            <a:off x="427403" y="1634373"/>
            <a:ext cx="8352928" cy="4104456"/>
          </a:xfrm>
        </p:spPr>
        <p:txBody>
          <a:bodyPr/>
          <a:lstStyle/>
          <a:p>
            <a:r>
              <a:rPr lang="en-GB" dirty="0"/>
              <a:t>140+ members – both UK based and international.</a:t>
            </a:r>
          </a:p>
          <a:p>
            <a:pPr lvl="0"/>
            <a:r>
              <a:rPr lang="en-GB" dirty="0"/>
              <a:t>In May 2018, 4 MRN members were financially supported to attend an international research conference.  </a:t>
            </a:r>
          </a:p>
          <a:p>
            <a:pPr lvl="0"/>
            <a:r>
              <a:rPr lang="en-GB" dirty="0"/>
              <a:t>We’ve held 2 MRN Research Days (2018/19). 2019 feedback is being processed but overall comments were very positive! </a:t>
            </a:r>
          </a:p>
          <a:p>
            <a:pPr lvl="0"/>
            <a:r>
              <a:rPr lang="en-GB" dirty="0"/>
              <a:t>In the December 2018 members survey: </a:t>
            </a:r>
          </a:p>
          <a:p>
            <a:pPr lvl="1"/>
            <a:r>
              <a:rPr lang="en-GB" dirty="0">
                <a:latin typeface="Trebuchet MS"/>
              </a:rPr>
              <a:t>77% of responders felt that being a member of the MRN helped them in their work as a researcher.</a:t>
            </a:r>
          </a:p>
          <a:p>
            <a:pPr lvl="1"/>
            <a:r>
              <a:rPr lang="en-GB" dirty="0">
                <a:latin typeface="Trebuchet MS"/>
              </a:rPr>
              <a:t>95% would recommend being an MRN member to a colleague.  </a:t>
            </a:r>
            <a:endParaRPr lang="en-GB" dirty="0"/>
          </a:p>
          <a:p>
            <a:pPr lvl="1"/>
            <a:r>
              <a:rPr lang="en-GB" dirty="0"/>
              <a:t>5 possible research collaborations had been formed.</a:t>
            </a:r>
          </a:p>
          <a:p>
            <a:pPr marL="0" lvl="0" indent="0">
              <a:buNone/>
            </a:pPr>
            <a:br>
              <a:rPr lang="en-GB" dirty="0"/>
            </a:br>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844B7C40-087F-4974-838A-69C889F80837}"/>
              </a:ext>
            </a:extLst>
          </p:cNvPr>
          <p:cNvSpPr>
            <a:spLocks noGrp="1"/>
          </p:cNvSpPr>
          <p:nvPr>
            <p:ph type="title"/>
          </p:nvPr>
        </p:nvSpPr>
        <p:spPr>
          <a:xfrm>
            <a:off x="310885" y="208112"/>
            <a:ext cx="8424936" cy="1440160"/>
          </a:xfrm>
        </p:spPr>
        <p:txBody>
          <a:bodyPr>
            <a:normAutofit/>
          </a:bodyPr>
          <a:lstStyle/>
          <a:p>
            <a:r>
              <a:rPr lang="en-GB"/>
              <a:t>How are we doing?</a:t>
            </a:r>
          </a:p>
        </p:txBody>
      </p:sp>
    </p:spTree>
    <p:extLst>
      <p:ext uri="{BB962C8B-B14F-4D97-AF65-F5344CB8AC3E}">
        <p14:creationId xmlns:p14="http://schemas.microsoft.com/office/powerpoint/2010/main" val="384490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DFE0B6-D0B4-4079-944C-A53FCB229D19}"/>
              </a:ext>
            </a:extLst>
          </p:cNvPr>
          <p:cNvSpPr>
            <a:spLocks noGrp="1"/>
          </p:cNvSpPr>
          <p:nvPr>
            <p:ph type="body" sz="quarter" idx="10"/>
          </p:nvPr>
        </p:nvSpPr>
        <p:spPr>
          <a:xfrm>
            <a:off x="395536" y="1737360"/>
            <a:ext cx="8352928" cy="4114760"/>
          </a:xfrm>
        </p:spPr>
        <p:txBody>
          <a:bodyPr anchor="t"/>
          <a:lstStyle/>
          <a:p>
            <a:pPr marL="0" indent="0">
              <a:buNone/>
            </a:pPr>
            <a:r>
              <a:rPr lang="en-US" dirty="0">
                <a:latin typeface="Trebuchet MS"/>
              </a:rPr>
              <a:t>We’re the only UK charity looking after the nation’s lungs. We’ll make sure that one day everyone breathes clean air with healthy lungs.</a:t>
            </a:r>
          </a:p>
          <a:p>
            <a:pPr marL="0" indent="0">
              <a:buNone/>
            </a:pPr>
            <a:r>
              <a:rPr lang="en-US" b="1" dirty="0">
                <a:latin typeface="Trebuchet MS"/>
              </a:rPr>
              <a:t>HOPE</a:t>
            </a:r>
          </a:p>
          <a:p>
            <a:pPr marL="0" indent="0">
              <a:buNone/>
            </a:pPr>
            <a:r>
              <a:rPr lang="en-US" dirty="0">
                <a:latin typeface="Trebuchet MS"/>
              </a:rPr>
              <a:t>We've been researching lung conditions for 30 years. It’s still at the heart of what we do.</a:t>
            </a:r>
            <a:endParaRPr lang="en-US" dirty="0"/>
          </a:p>
          <a:p>
            <a:pPr marL="0" indent="0">
              <a:buNone/>
            </a:pPr>
            <a:r>
              <a:rPr lang="en-US" b="1" dirty="0">
                <a:latin typeface="Trebuchet MS"/>
              </a:rPr>
              <a:t>HELP</a:t>
            </a:r>
          </a:p>
          <a:p>
            <a:pPr marL="0" indent="0">
              <a:buNone/>
            </a:pPr>
            <a:r>
              <a:rPr lang="en-US" dirty="0">
                <a:latin typeface="Trebuchet MS"/>
              </a:rPr>
              <a:t>Our helpline, support groups, web community and easy-to-understand information offer vital hope and support.</a:t>
            </a:r>
            <a:endParaRPr lang="en-US" dirty="0"/>
          </a:p>
          <a:p>
            <a:pPr marL="0" indent="0">
              <a:buNone/>
            </a:pPr>
            <a:r>
              <a:rPr lang="en-US" b="1" dirty="0">
                <a:latin typeface="Trebuchet MS"/>
              </a:rPr>
              <a:t>A VOICE</a:t>
            </a:r>
          </a:p>
          <a:p>
            <a:pPr marL="0" indent="0">
              <a:buNone/>
            </a:pPr>
            <a:r>
              <a:rPr lang="en-US" dirty="0">
                <a:latin typeface="Trebuchet MS"/>
              </a:rPr>
              <a:t>We aim to prevent lung disease by campaigning for positive change in the UK's lung health and improve services for those with lung disease.</a:t>
            </a:r>
            <a:endParaRPr lang="en-US" dirty="0"/>
          </a:p>
        </p:txBody>
      </p:sp>
      <p:sp>
        <p:nvSpPr>
          <p:cNvPr id="3" name="Title 2">
            <a:extLst>
              <a:ext uri="{FF2B5EF4-FFF2-40B4-BE49-F238E27FC236}">
                <a16:creationId xmlns:a16="http://schemas.microsoft.com/office/drawing/2014/main" id="{8568B8D7-057D-42CB-985B-5A10E610F4CA}"/>
              </a:ext>
            </a:extLst>
          </p:cNvPr>
          <p:cNvSpPr>
            <a:spLocks noGrp="1"/>
          </p:cNvSpPr>
          <p:nvPr>
            <p:ph type="title"/>
          </p:nvPr>
        </p:nvSpPr>
        <p:spPr/>
        <p:txBody>
          <a:bodyPr>
            <a:normAutofit/>
          </a:bodyPr>
          <a:lstStyle/>
          <a:p>
            <a:r>
              <a:rPr lang="en-US" sz="3600" dirty="0"/>
              <a:t>The British Lung Foundation</a:t>
            </a:r>
          </a:p>
        </p:txBody>
      </p:sp>
    </p:spTree>
    <p:extLst>
      <p:ext uri="{BB962C8B-B14F-4D97-AF65-F5344CB8AC3E}">
        <p14:creationId xmlns:p14="http://schemas.microsoft.com/office/powerpoint/2010/main" val="426283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08520" y="1340768"/>
            <a:ext cx="7236296" cy="1440160"/>
          </a:xfrm>
          <a:prstGeom prst="rect">
            <a:avLst/>
          </a:prstGeom>
        </p:spPr>
        <p:txBody>
          <a:bodyPr>
            <a:noAutofit/>
          </a:bodyPr>
          <a:lstStyle>
            <a:lvl1pPr algn="ctr" defTabSz="914400" rtl="0" eaLnBrk="1" latinLnBrk="0" hangingPunct="1">
              <a:spcBef>
                <a:spcPct val="0"/>
              </a:spcBef>
              <a:buNone/>
              <a:defRPr sz="4000" b="1" kern="1200" baseline="0">
                <a:solidFill>
                  <a:schemeClr val="bg1"/>
                </a:solidFill>
                <a:latin typeface="+mj-lt"/>
                <a:ea typeface="+mj-ea"/>
                <a:cs typeface="+mj-cs"/>
              </a:defRPr>
            </a:lvl1pPr>
          </a:lstStyle>
          <a:p>
            <a:br>
              <a:rPr lang="en-US" sz="5400" dirty="0"/>
            </a:br>
            <a:br>
              <a:rPr lang="en-US" sz="5400" dirty="0"/>
            </a:br>
            <a:r>
              <a:rPr lang="en-US" sz="5400" dirty="0"/>
              <a:t>Thank you</a:t>
            </a:r>
            <a:endParaRPr lang="en-GB" sz="5400" dirty="0"/>
          </a:p>
        </p:txBody>
      </p:sp>
      <p:sp>
        <p:nvSpPr>
          <p:cNvPr id="3" name="Title 3"/>
          <p:cNvSpPr txBox="1">
            <a:spLocks/>
          </p:cNvSpPr>
          <p:nvPr/>
        </p:nvSpPr>
        <p:spPr>
          <a:xfrm>
            <a:off x="-74127" y="2348880"/>
            <a:ext cx="7488832" cy="388843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baseline="0">
                <a:solidFill>
                  <a:schemeClr val="bg1"/>
                </a:solidFill>
                <a:latin typeface="+mj-lt"/>
                <a:ea typeface="+mj-ea"/>
                <a:cs typeface="+mj-cs"/>
              </a:defRPr>
            </a:lvl1pPr>
          </a:lstStyle>
          <a:p>
            <a:pPr algn="ctr"/>
            <a:r>
              <a:rPr lang="en-GB" sz="3600" dirty="0"/>
              <a:t>Any questions?</a:t>
            </a:r>
          </a:p>
        </p:txBody>
      </p:sp>
    </p:spTree>
    <p:extLst>
      <p:ext uri="{BB962C8B-B14F-4D97-AF65-F5344CB8AC3E}">
        <p14:creationId xmlns:p14="http://schemas.microsoft.com/office/powerpoint/2010/main" val="31591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3278" y="1396543"/>
            <a:ext cx="8424936" cy="4363256"/>
          </a:xfrm>
        </p:spPr>
        <p:txBody>
          <a:bodyPr/>
          <a:lstStyle/>
          <a:p>
            <a:pPr>
              <a:spcBef>
                <a:spcPts val="600"/>
              </a:spcBef>
            </a:pPr>
            <a:r>
              <a:rPr lang="en-GB" sz="2200" dirty="0"/>
              <a:t>Mesothelioma is a terminal condition.</a:t>
            </a:r>
          </a:p>
          <a:p>
            <a:pPr>
              <a:spcBef>
                <a:spcPts val="600"/>
              </a:spcBef>
            </a:pPr>
            <a:r>
              <a:rPr lang="en-GB" sz="2200" dirty="0"/>
              <a:t>Only 5% of men and 10% of women survive 5 years beyond diagnosis.</a:t>
            </a:r>
            <a:r>
              <a:rPr lang="en-GB" sz="2200" baseline="30000" dirty="0"/>
              <a:t>[1]</a:t>
            </a:r>
          </a:p>
          <a:p>
            <a:pPr>
              <a:spcBef>
                <a:spcPts val="600"/>
              </a:spcBef>
            </a:pPr>
            <a:r>
              <a:rPr lang="en-GB" sz="2200" dirty="0"/>
              <a:t>Research investment is low compared with other cancers that kill a similar amount of people. </a:t>
            </a:r>
          </a:p>
          <a:p>
            <a:pPr>
              <a:spcBef>
                <a:spcPts val="600"/>
              </a:spcBef>
            </a:pPr>
            <a:r>
              <a:rPr lang="en-GB" sz="2200" dirty="0"/>
              <a:t>We’re proud to have invested </a:t>
            </a:r>
            <a:br>
              <a:rPr lang="en-GB" sz="2200" dirty="0"/>
            </a:br>
            <a:r>
              <a:rPr lang="en-GB" sz="2200" dirty="0"/>
              <a:t>significantly in mesothelioma research. </a:t>
            </a:r>
          </a:p>
          <a:p>
            <a:pPr>
              <a:spcBef>
                <a:spcPts val="600"/>
              </a:spcBef>
            </a:pPr>
            <a:r>
              <a:rPr lang="en-GB" sz="2200" dirty="0"/>
              <a:t>But </a:t>
            </a:r>
            <a:r>
              <a:rPr lang="en-GB" sz="2200" b="1" u="sng" dirty="0"/>
              <a:t>we need to do more and right now </a:t>
            </a:r>
            <a:r>
              <a:rPr lang="en-GB" sz="2200" dirty="0"/>
              <a:t>to </a:t>
            </a:r>
            <a:br>
              <a:rPr lang="en-GB" sz="2200" dirty="0"/>
            </a:br>
            <a:r>
              <a:rPr lang="en-GB" sz="2200" dirty="0"/>
              <a:t>give people with mesothelioma hope.</a:t>
            </a:r>
          </a:p>
        </p:txBody>
      </p:sp>
      <p:sp>
        <p:nvSpPr>
          <p:cNvPr id="3" name="Title 2"/>
          <p:cNvSpPr>
            <a:spLocks noGrp="1"/>
          </p:cNvSpPr>
          <p:nvPr>
            <p:ph type="title"/>
          </p:nvPr>
        </p:nvSpPr>
        <p:spPr>
          <a:xfrm>
            <a:off x="251520" y="93590"/>
            <a:ext cx="8424936" cy="1440160"/>
          </a:xfrm>
        </p:spPr>
        <p:txBody>
          <a:bodyPr>
            <a:normAutofit/>
          </a:bodyPr>
          <a:lstStyle/>
          <a:p>
            <a:r>
              <a:rPr lang="en-GB" sz="3600" dirty="0"/>
              <a:t>Why do we need more research?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7456" y="3395190"/>
            <a:ext cx="2248189" cy="3369220"/>
          </a:xfrm>
          <a:prstGeom prst="rect">
            <a:avLst/>
          </a:prstGeom>
        </p:spPr>
      </p:pic>
      <p:sp>
        <p:nvSpPr>
          <p:cNvPr id="4" name="TextBox 3"/>
          <p:cNvSpPr txBox="1"/>
          <p:nvPr/>
        </p:nvSpPr>
        <p:spPr>
          <a:xfrm>
            <a:off x="138355" y="5752970"/>
            <a:ext cx="7056784" cy="584775"/>
          </a:xfrm>
          <a:prstGeom prst="rect">
            <a:avLst/>
          </a:prstGeom>
          <a:noFill/>
        </p:spPr>
        <p:txBody>
          <a:bodyPr wrap="square" rtlCol="0">
            <a:spAutoFit/>
          </a:bodyPr>
          <a:lstStyle/>
          <a:p>
            <a:r>
              <a:rPr lang="en-GB" sz="1600" b="1" dirty="0">
                <a:solidFill>
                  <a:schemeClr val="tx2"/>
                </a:solidFill>
                <a:latin typeface="+mj-lt"/>
              </a:rPr>
              <a:t>Web content:</a:t>
            </a:r>
            <a:r>
              <a:rPr lang="en-GB" sz="1600" dirty="0">
                <a:solidFill>
                  <a:schemeClr val="tx2"/>
                </a:solidFill>
                <a:latin typeface="+mj-lt"/>
              </a:rPr>
              <a:t> </a:t>
            </a:r>
            <a:r>
              <a:rPr lang="en-GB" sz="1600" dirty="0">
                <a:latin typeface="+mj-lt"/>
                <a:hlinkClick r:id="rId4"/>
              </a:rPr>
              <a:t>https://www.cancerresearchuk.org/about-cancer/mesothelioma/survival</a:t>
            </a:r>
            <a:endParaRPr lang="en-GB" sz="1600" dirty="0">
              <a:solidFill>
                <a:schemeClr val="tx2"/>
              </a:solidFill>
              <a:latin typeface="+mj-lt"/>
            </a:endParaRPr>
          </a:p>
        </p:txBody>
      </p:sp>
    </p:spTree>
    <p:extLst>
      <p:ext uri="{BB962C8B-B14F-4D97-AF65-F5344CB8AC3E}">
        <p14:creationId xmlns:p14="http://schemas.microsoft.com/office/powerpoint/2010/main" val="413891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33053D-3BFF-43BF-A475-8E16C3D0B9CA}"/>
              </a:ext>
            </a:extLst>
          </p:cNvPr>
          <p:cNvSpPr>
            <a:spLocks noGrp="1"/>
          </p:cNvSpPr>
          <p:nvPr>
            <p:ph type="body" sz="quarter" idx="10"/>
          </p:nvPr>
        </p:nvSpPr>
        <p:spPr>
          <a:xfrm>
            <a:off x="467544" y="2132856"/>
            <a:ext cx="4575068" cy="4554948"/>
          </a:xfrm>
        </p:spPr>
        <p:txBody>
          <a:bodyPr/>
          <a:lstStyle/>
          <a:p>
            <a:r>
              <a:rPr lang="en-GB" sz="2200" dirty="0"/>
              <a:t>BLF has invested </a:t>
            </a:r>
            <a:r>
              <a:rPr lang="en-GB" sz="2200" b="1" u="sng" dirty="0"/>
              <a:t>£8.6 million</a:t>
            </a:r>
            <a:r>
              <a:rPr lang="en-GB" sz="2200" dirty="0"/>
              <a:t> in mesothelioma research, since 2002</a:t>
            </a:r>
            <a:endParaRPr lang="en-GB" sz="2200" dirty="0">
              <a:highlight>
                <a:srgbClr val="FFFF00"/>
              </a:highlight>
            </a:endParaRPr>
          </a:p>
          <a:p>
            <a:r>
              <a:rPr lang="en-GB" sz="2200" b="1" dirty="0"/>
              <a:t>48 projects </a:t>
            </a:r>
            <a:r>
              <a:rPr lang="en-GB" sz="2200" dirty="0"/>
              <a:t>to date:</a:t>
            </a:r>
            <a:br>
              <a:rPr lang="en-GB" sz="2200" dirty="0"/>
            </a:br>
            <a:br>
              <a:rPr lang="en-GB" sz="2200" dirty="0"/>
            </a:br>
            <a:r>
              <a:rPr lang="en-GB" sz="2200" dirty="0"/>
              <a:t>- 43 basic/translational science, disease mechanisms and moving great ideas towards the patient.</a:t>
            </a:r>
            <a:br>
              <a:rPr lang="en-GB" sz="2200" dirty="0"/>
            </a:br>
            <a:r>
              <a:rPr lang="en-GB" sz="2200" dirty="0"/>
              <a:t>- 5 clinical projects. Testing new ways of treating patients      and new therapies. </a:t>
            </a:r>
          </a:p>
        </p:txBody>
      </p:sp>
      <p:sp>
        <p:nvSpPr>
          <p:cNvPr id="3" name="Title 2">
            <a:extLst>
              <a:ext uri="{FF2B5EF4-FFF2-40B4-BE49-F238E27FC236}">
                <a16:creationId xmlns:a16="http://schemas.microsoft.com/office/drawing/2014/main" id="{983C7E70-BE8E-4277-B3F5-A03D80217BAE}"/>
              </a:ext>
            </a:extLst>
          </p:cNvPr>
          <p:cNvSpPr>
            <a:spLocks noGrp="1"/>
          </p:cNvSpPr>
          <p:nvPr>
            <p:ph type="title"/>
          </p:nvPr>
        </p:nvSpPr>
        <p:spPr>
          <a:xfrm>
            <a:off x="281742" y="399066"/>
            <a:ext cx="8424936" cy="1440160"/>
          </a:xfrm>
        </p:spPr>
        <p:txBody>
          <a:bodyPr>
            <a:normAutofit fontScale="90000"/>
          </a:bodyPr>
          <a:lstStyle/>
          <a:p>
            <a:r>
              <a:rPr lang="en-GB"/>
              <a:t>British Lung Foundation investment </a:t>
            </a:r>
            <a:br>
              <a:rPr lang="en-GB"/>
            </a:br>
            <a:r>
              <a:rPr lang="en-GB"/>
              <a:t>in mesothelioma research</a:t>
            </a:r>
          </a:p>
        </p:txBody>
      </p:sp>
      <p:pic>
        <p:nvPicPr>
          <p:cNvPr id="8" name="Picture 7">
            <a:extLst>
              <a:ext uri="{FF2B5EF4-FFF2-40B4-BE49-F238E27FC236}">
                <a16:creationId xmlns:a16="http://schemas.microsoft.com/office/drawing/2014/main" id="{ACBDB861-8CEC-4434-B2E5-8C8A4FB92BB7}"/>
              </a:ext>
            </a:extLst>
          </p:cNvPr>
          <p:cNvPicPr>
            <a:picLocks noChangeAspect="1"/>
          </p:cNvPicPr>
          <p:nvPr/>
        </p:nvPicPr>
        <p:blipFill>
          <a:blip r:embed="rId3"/>
          <a:stretch>
            <a:fillRect/>
          </a:stretch>
        </p:blipFill>
        <p:spPr>
          <a:xfrm>
            <a:off x="5599766" y="1768928"/>
            <a:ext cx="2879902" cy="2334986"/>
          </a:xfrm>
          <a:prstGeom prst="rect">
            <a:avLst/>
          </a:prstGeom>
        </p:spPr>
      </p:pic>
      <p:pic>
        <p:nvPicPr>
          <p:cNvPr id="10" name="Picture 9">
            <a:extLst>
              <a:ext uri="{FF2B5EF4-FFF2-40B4-BE49-F238E27FC236}">
                <a16:creationId xmlns:a16="http://schemas.microsoft.com/office/drawing/2014/main" id="{0A4B2802-C18E-4476-918C-3ABEEE966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9766" y="4103914"/>
            <a:ext cx="2879902" cy="2110740"/>
          </a:xfrm>
          <a:prstGeom prst="rect">
            <a:avLst/>
          </a:prstGeom>
        </p:spPr>
      </p:pic>
    </p:spTree>
    <p:extLst>
      <p:ext uri="{BB962C8B-B14F-4D97-AF65-F5344CB8AC3E}">
        <p14:creationId xmlns:p14="http://schemas.microsoft.com/office/powerpoint/2010/main" val="403331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976B54-39F7-47D0-B111-1DB662A991E6}"/>
              </a:ext>
            </a:extLst>
          </p:cNvPr>
          <p:cNvSpPr>
            <a:spLocks noGrp="1"/>
          </p:cNvSpPr>
          <p:nvPr>
            <p:ph type="body" sz="quarter" idx="10"/>
          </p:nvPr>
        </p:nvSpPr>
        <p:spPr>
          <a:xfrm>
            <a:off x="359532" y="1308100"/>
            <a:ext cx="8352928" cy="5047846"/>
          </a:xfrm>
        </p:spPr>
        <p:txBody>
          <a:bodyPr/>
          <a:lstStyle/>
          <a:p>
            <a:pPr marL="0" indent="0">
              <a:buNone/>
            </a:pPr>
            <a:r>
              <a:rPr lang="en-GB" b="1" dirty="0"/>
              <a:t>Professor Roma Maguire, Strathclyde</a:t>
            </a:r>
          </a:p>
          <a:p>
            <a:pPr marL="0" indent="0">
              <a:buNone/>
            </a:pPr>
            <a:r>
              <a:rPr lang="en-GB" b="1" dirty="0"/>
              <a:t>Real time symptom assessment for patients with </a:t>
            </a:r>
            <a:br>
              <a:rPr lang="en-GB" b="1" dirty="0"/>
            </a:br>
            <a:r>
              <a:rPr lang="en-GB" b="1" dirty="0"/>
              <a:t>malignant pleural mesothelioma </a:t>
            </a:r>
            <a:r>
              <a:rPr lang="en-GB" dirty="0"/>
              <a:t>	</a:t>
            </a:r>
          </a:p>
          <a:p>
            <a:r>
              <a:rPr lang="en-GB" dirty="0"/>
              <a:t>Tested a mobile phone monitoring system </a:t>
            </a:r>
            <a:br>
              <a:rPr lang="en-GB" dirty="0"/>
            </a:br>
            <a:r>
              <a:rPr lang="en-GB" dirty="0"/>
              <a:t>for symptoms in people with mesothelioma.</a:t>
            </a:r>
          </a:p>
          <a:p>
            <a:r>
              <a:rPr lang="en-GB" dirty="0"/>
              <a:t>Monitors patient symptoms, detects </a:t>
            </a:r>
            <a:br>
              <a:rPr lang="en-GB" dirty="0"/>
            </a:br>
            <a:r>
              <a:rPr lang="en-GB" dirty="0"/>
              <a:t>if any of the symptoms are of concern and </a:t>
            </a:r>
            <a:br>
              <a:rPr lang="en-GB" dirty="0"/>
            </a:br>
            <a:r>
              <a:rPr lang="en-GB" dirty="0"/>
              <a:t>alerts clinicians at the relevant hospital.</a:t>
            </a:r>
          </a:p>
          <a:p>
            <a:r>
              <a:rPr lang="en-GB" dirty="0"/>
              <a:t>Clinicians review the patient’s symptoms and contact them at home to offer advice/reassurance.</a:t>
            </a:r>
          </a:p>
          <a:p>
            <a:r>
              <a:rPr lang="en-GB" dirty="0"/>
              <a:t>The system proved acceptable and easy to use for patients, carers, and healthcare professionals. </a:t>
            </a:r>
          </a:p>
          <a:p>
            <a:r>
              <a:rPr lang="en-GB" dirty="0"/>
              <a:t>Funding is being sought for a larger clinical trial</a:t>
            </a:r>
            <a:r>
              <a:rPr lang="en-GB" dirty="0">
                <a:solidFill>
                  <a:schemeClr val="tx1"/>
                </a:solidFill>
              </a:rPr>
              <a:t>.</a:t>
            </a:r>
            <a:endParaRPr lang="en-GB" dirty="0"/>
          </a:p>
          <a:p>
            <a:endParaRPr lang="en-GB" dirty="0"/>
          </a:p>
        </p:txBody>
      </p:sp>
      <p:sp>
        <p:nvSpPr>
          <p:cNvPr id="3" name="Title 2">
            <a:extLst>
              <a:ext uri="{FF2B5EF4-FFF2-40B4-BE49-F238E27FC236}">
                <a16:creationId xmlns:a16="http://schemas.microsoft.com/office/drawing/2014/main" id="{1829C40F-B00F-4F34-B92E-3CE6A8A85A55}"/>
              </a:ext>
            </a:extLst>
          </p:cNvPr>
          <p:cNvSpPr>
            <a:spLocks noGrp="1"/>
          </p:cNvSpPr>
          <p:nvPr>
            <p:ph type="title"/>
          </p:nvPr>
        </p:nvSpPr>
        <p:spPr>
          <a:xfrm>
            <a:off x="286688" y="188640"/>
            <a:ext cx="8424936" cy="1440160"/>
          </a:xfrm>
        </p:spPr>
        <p:txBody>
          <a:bodyPr/>
          <a:lstStyle/>
          <a:p>
            <a:r>
              <a:rPr lang="en-GB"/>
              <a:t>Recently completed research</a:t>
            </a:r>
          </a:p>
        </p:txBody>
      </p:sp>
      <p:pic>
        <p:nvPicPr>
          <p:cNvPr id="1028" name="Picture 4" descr="Image result for prof roma maguire">
            <a:extLst>
              <a:ext uri="{FF2B5EF4-FFF2-40B4-BE49-F238E27FC236}">
                <a16:creationId xmlns:a16="http://schemas.microsoft.com/office/drawing/2014/main" id="{87D87A32-A079-4102-8408-977AFC8E1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494686"/>
            <a:ext cx="196215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F3FFE-2CEB-408B-AEFF-F479090B3A32}"/>
              </a:ext>
            </a:extLst>
          </p:cNvPr>
          <p:cNvSpPr>
            <a:spLocks noGrp="1"/>
          </p:cNvSpPr>
          <p:nvPr>
            <p:ph type="body" sz="quarter" idx="10"/>
          </p:nvPr>
        </p:nvSpPr>
        <p:spPr>
          <a:xfrm>
            <a:off x="420793" y="1126246"/>
            <a:ext cx="7476152" cy="4824536"/>
          </a:xfrm>
        </p:spPr>
        <p:txBody>
          <a:bodyPr/>
          <a:lstStyle/>
          <a:p>
            <a:pPr marL="0" indent="0">
              <a:buNone/>
            </a:pPr>
            <a:r>
              <a:rPr lang="en-GB" b="1" dirty="0"/>
              <a:t>Dr Sarah Martin, </a:t>
            </a:r>
            <a:r>
              <a:rPr lang="en-GB" b="1" dirty="0" err="1"/>
              <a:t>Barts</a:t>
            </a:r>
            <a:r>
              <a:rPr lang="en-GB" b="1" dirty="0"/>
              <a:t> Cancer Institute</a:t>
            </a:r>
            <a:br>
              <a:rPr lang="en-GB" b="1" dirty="0"/>
            </a:br>
            <a:br>
              <a:rPr lang="en-GB" b="1" dirty="0"/>
            </a:br>
            <a:r>
              <a:rPr lang="en-GB" b="1" dirty="0"/>
              <a:t>Overcoming resistance to arginine deprivation </a:t>
            </a:r>
            <a:br>
              <a:rPr lang="en-GB" b="1" dirty="0"/>
            </a:br>
            <a:r>
              <a:rPr lang="en-GB" b="1" dirty="0"/>
              <a:t>therapy in mesothelioma </a:t>
            </a:r>
          </a:p>
          <a:p>
            <a:r>
              <a:rPr lang="en-GB" dirty="0"/>
              <a:t>50% of mesothelioma tumours lack a gene (</a:t>
            </a:r>
            <a:r>
              <a:rPr lang="en-GB" i="1" dirty="0"/>
              <a:t>ASS1</a:t>
            </a:r>
            <a:r>
              <a:rPr lang="en-GB" dirty="0"/>
              <a:t>) </a:t>
            </a:r>
            <a:br>
              <a:rPr lang="en-GB" dirty="0"/>
            </a:br>
            <a:r>
              <a:rPr lang="en-GB" dirty="0"/>
              <a:t>that allows them to synthesise arginine. ADI-PEG20, </a:t>
            </a:r>
            <a:br>
              <a:rPr lang="en-GB" dirty="0"/>
            </a:br>
            <a:r>
              <a:rPr lang="en-GB" dirty="0"/>
              <a:t>an arginine blocker, is being shown to be effective </a:t>
            </a:r>
            <a:br>
              <a:rPr lang="en-GB" dirty="0"/>
            </a:br>
            <a:r>
              <a:rPr lang="en-GB" dirty="0"/>
              <a:t>in trials but patients can become resistant to it.  </a:t>
            </a:r>
          </a:p>
          <a:p>
            <a:r>
              <a:rPr lang="en-GB" dirty="0"/>
              <a:t>This project has identified a number of enzymes </a:t>
            </a:r>
            <a:br>
              <a:rPr lang="en-GB" dirty="0"/>
            </a:br>
            <a:r>
              <a:rPr lang="en-GB" dirty="0"/>
              <a:t>that change when mesothelioma cells become resistant </a:t>
            </a:r>
            <a:br>
              <a:rPr lang="en-GB" dirty="0"/>
            </a:br>
            <a:r>
              <a:rPr lang="en-GB" dirty="0"/>
              <a:t>to ADI-PEG20. </a:t>
            </a:r>
          </a:p>
          <a:p>
            <a:r>
              <a:rPr lang="en-GB" dirty="0"/>
              <a:t>The research team has worked out how cells eventually switch </a:t>
            </a:r>
            <a:r>
              <a:rPr lang="en-GB" b="1" dirty="0"/>
              <a:t>on</a:t>
            </a:r>
            <a:r>
              <a:rPr lang="en-GB" dirty="0"/>
              <a:t> the </a:t>
            </a:r>
            <a:r>
              <a:rPr lang="en-GB" i="1" dirty="0"/>
              <a:t>ASS1</a:t>
            </a:r>
            <a:r>
              <a:rPr lang="en-GB" dirty="0"/>
              <a:t> gene to become resistant to ADI-PEG20. </a:t>
            </a:r>
          </a:p>
          <a:p>
            <a:r>
              <a:rPr lang="en-GB" dirty="0"/>
              <a:t>They’ve found a drug, called GC7, that can be used in combination with ADI-PEG20 to eliminate the development of drug resistant cells. </a:t>
            </a:r>
          </a:p>
          <a:p>
            <a:pPr marL="0" indent="0">
              <a:buNone/>
            </a:pPr>
            <a:endParaRPr lang="en-GB" b="1" dirty="0"/>
          </a:p>
        </p:txBody>
      </p:sp>
      <p:sp>
        <p:nvSpPr>
          <p:cNvPr id="3" name="Title 2">
            <a:extLst>
              <a:ext uri="{FF2B5EF4-FFF2-40B4-BE49-F238E27FC236}">
                <a16:creationId xmlns:a16="http://schemas.microsoft.com/office/drawing/2014/main" id="{3F9012F3-DF52-42FE-AE5B-7AFBC0E19A76}"/>
              </a:ext>
            </a:extLst>
          </p:cNvPr>
          <p:cNvSpPr>
            <a:spLocks noGrp="1"/>
          </p:cNvSpPr>
          <p:nvPr>
            <p:ph type="title"/>
          </p:nvPr>
        </p:nvSpPr>
        <p:spPr>
          <a:xfrm>
            <a:off x="298271" y="44624"/>
            <a:ext cx="8424936" cy="1440160"/>
          </a:xfrm>
        </p:spPr>
        <p:txBody>
          <a:bodyPr>
            <a:normAutofit/>
          </a:bodyPr>
          <a:lstStyle/>
          <a:p>
            <a:r>
              <a:rPr lang="en-GB"/>
              <a:t>Recently completed research </a:t>
            </a:r>
          </a:p>
        </p:txBody>
      </p:sp>
      <p:pic>
        <p:nvPicPr>
          <p:cNvPr id="1028" name="Picture 4" descr="Dr Sarah Martin">
            <a:extLst>
              <a:ext uri="{FF2B5EF4-FFF2-40B4-BE49-F238E27FC236}">
                <a16:creationId xmlns:a16="http://schemas.microsoft.com/office/drawing/2014/main" id="{EBC32A80-D219-4632-8D4D-71F88EFC1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360" y="1126246"/>
            <a:ext cx="2141906" cy="308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21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78DA29-0910-4643-BB8E-622DFFA37D17}"/>
              </a:ext>
            </a:extLst>
          </p:cNvPr>
          <p:cNvSpPr>
            <a:spLocks noGrp="1"/>
          </p:cNvSpPr>
          <p:nvPr>
            <p:ph type="body" sz="quarter" idx="10"/>
          </p:nvPr>
        </p:nvSpPr>
        <p:spPr>
          <a:xfrm>
            <a:off x="352470" y="1913647"/>
            <a:ext cx="8346104" cy="4603054"/>
          </a:xfrm>
        </p:spPr>
        <p:txBody>
          <a:bodyPr/>
          <a:lstStyle/>
          <a:p>
            <a:r>
              <a:rPr lang="en-GB" sz="2200" dirty="0"/>
              <a:t>Designed by </a:t>
            </a:r>
            <a:r>
              <a:rPr lang="en-GB" sz="2200" b="1" dirty="0"/>
              <a:t>Professor Dean Fennell</a:t>
            </a:r>
            <a:r>
              <a:rPr lang="en-GB" sz="2200" dirty="0"/>
              <a:t>,</a:t>
            </a:r>
            <a:r>
              <a:rPr lang="en-GB" sz="2200" b="1" dirty="0"/>
              <a:t> </a:t>
            </a:r>
            <a:r>
              <a:rPr lang="en-GB" sz="2200" dirty="0"/>
              <a:t>Leicester.</a:t>
            </a:r>
          </a:p>
          <a:p>
            <a:r>
              <a:rPr lang="en-GB" sz="2200" dirty="0"/>
              <a:t>Splits patients into groups based on characteristics of their tumour. Each group gets a tailored treatment.</a:t>
            </a:r>
          </a:p>
          <a:p>
            <a:r>
              <a:rPr lang="en-GB" sz="2200" dirty="0"/>
              <a:t>For people that have had </a:t>
            </a:r>
            <a:r>
              <a:rPr lang="en-GB" sz="2200" b="1" dirty="0"/>
              <a:t>chemotherapy treatment</a:t>
            </a:r>
            <a:r>
              <a:rPr lang="en-GB" sz="2200" dirty="0"/>
              <a:t>, but it hasn’t worked/or stopped working.</a:t>
            </a:r>
          </a:p>
          <a:p>
            <a:r>
              <a:rPr lang="en-GB" sz="2200" b="1" dirty="0"/>
              <a:t>Phase 2 trial </a:t>
            </a:r>
            <a:r>
              <a:rPr lang="en-GB" sz="2200" dirty="0"/>
              <a:t>– small numbers of patients in each group, to prove treatment effectiveness quickly.</a:t>
            </a:r>
          </a:p>
          <a:p>
            <a:r>
              <a:rPr lang="en-GB" sz="2200" b="1" dirty="0"/>
              <a:t>ALL</a:t>
            </a:r>
            <a:r>
              <a:rPr lang="en-GB" sz="2200" dirty="0"/>
              <a:t> trial participants on active treatment. </a:t>
            </a:r>
          </a:p>
          <a:p>
            <a:endParaRPr lang="en-GB" dirty="0"/>
          </a:p>
        </p:txBody>
      </p:sp>
      <p:sp>
        <p:nvSpPr>
          <p:cNvPr id="3" name="Title 2">
            <a:extLst>
              <a:ext uri="{FF2B5EF4-FFF2-40B4-BE49-F238E27FC236}">
                <a16:creationId xmlns:a16="http://schemas.microsoft.com/office/drawing/2014/main" id="{052D95FA-F9B7-4D20-9012-453E90C958C8}"/>
              </a:ext>
            </a:extLst>
          </p:cNvPr>
          <p:cNvSpPr>
            <a:spLocks noGrp="1"/>
          </p:cNvSpPr>
          <p:nvPr>
            <p:ph type="title"/>
          </p:nvPr>
        </p:nvSpPr>
        <p:spPr>
          <a:xfrm>
            <a:off x="445426" y="1281030"/>
            <a:ext cx="8424936" cy="632617"/>
          </a:xfrm>
        </p:spPr>
        <p:txBody>
          <a:bodyPr>
            <a:normAutofit fontScale="90000"/>
          </a:bodyPr>
          <a:lstStyle/>
          <a:p>
            <a:r>
              <a:rPr lang="en-GB" dirty="0"/>
              <a:t>Mesothelioma stratified therapy   </a:t>
            </a:r>
            <a:br>
              <a:rPr lang="en-GB" dirty="0"/>
            </a:br>
            <a:r>
              <a:rPr lang="en-GB" dirty="0"/>
              <a:t>(MiST) trial</a:t>
            </a:r>
            <a:br>
              <a:rPr lang="en-GB" dirty="0"/>
            </a:br>
            <a:br>
              <a:rPr lang="en-GB" dirty="0"/>
            </a:br>
            <a:endParaRPr lang="en-GB" dirty="0"/>
          </a:p>
        </p:txBody>
      </p:sp>
      <p:pic>
        <p:nvPicPr>
          <p:cNvPr id="6" name="Picture 5">
            <a:extLst>
              <a:ext uri="{FF2B5EF4-FFF2-40B4-BE49-F238E27FC236}">
                <a16:creationId xmlns:a16="http://schemas.microsoft.com/office/drawing/2014/main" id="{E016CE5A-8052-4B7F-AB1E-EA816202D2C2}"/>
              </a:ext>
            </a:extLst>
          </p:cNvPr>
          <p:cNvPicPr>
            <a:picLocks noChangeAspect="1"/>
          </p:cNvPicPr>
          <p:nvPr/>
        </p:nvPicPr>
        <p:blipFill>
          <a:blip r:embed="rId3"/>
          <a:stretch>
            <a:fillRect/>
          </a:stretch>
        </p:blipFill>
        <p:spPr>
          <a:xfrm>
            <a:off x="2651865" y="5881770"/>
            <a:ext cx="3523793" cy="847417"/>
          </a:xfrm>
          <a:prstGeom prst="rect">
            <a:avLst/>
          </a:prstGeom>
        </p:spPr>
      </p:pic>
    </p:spTree>
    <p:extLst>
      <p:ext uri="{BB962C8B-B14F-4D97-AF65-F5344CB8AC3E}">
        <p14:creationId xmlns:p14="http://schemas.microsoft.com/office/powerpoint/2010/main" val="68062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04AB3-80A7-43D9-BA42-082653699504}"/>
              </a:ext>
            </a:extLst>
          </p:cNvPr>
          <p:cNvPicPr/>
          <p:nvPr/>
        </p:nvPicPr>
        <p:blipFill>
          <a:blip r:embed="rId3"/>
          <a:stretch>
            <a:fillRect/>
          </a:stretch>
        </p:blipFill>
        <p:spPr>
          <a:xfrm>
            <a:off x="440077" y="1412776"/>
            <a:ext cx="8424936" cy="4968552"/>
          </a:xfrm>
          <a:prstGeom prst="rect">
            <a:avLst/>
          </a:prstGeom>
          <a:ln>
            <a:solidFill>
              <a:schemeClr val="accent1"/>
            </a:solidFill>
          </a:ln>
        </p:spPr>
      </p:pic>
      <p:sp>
        <p:nvSpPr>
          <p:cNvPr id="5" name="Title 4">
            <a:extLst>
              <a:ext uri="{FF2B5EF4-FFF2-40B4-BE49-F238E27FC236}">
                <a16:creationId xmlns:a16="http://schemas.microsoft.com/office/drawing/2014/main" id="{42BB3F43-F5D7-4ECC-9D47-155A39D83823}"/>
              </a:ext>
            </a:extLst>
          </p:cNvPr>
          <p:cNvSpPr>
            <a:spLocks noGrp="1"/>
          </p:cNvSpPr>
          <p:nvPr>
            <p:ph type="title"/>
          </p:nvPr>
        </p:nvSpPr>
        <p:spPr>
          <a:xfrm>
            <a:off x="278987" y="116632"/>
            <a:ext cx="8424936" cy="1440160"/>
          </a:xfrm>
        </p:spPr>
        <p:txBody>
          <a:bodyPr/>
          <a:lstStyle/>
          <a:p>
            <a:r>
              <a:rPr lang="en-GB"/>
              <a:t>MiST trial design </a:t>
            </a:r>
          </a:p>
        </p:txBody>
      </p:sp>
    </p:spTree>
    <p:extLst>
      <p:ext uri="{BB962C8B-B14F-4D97-AF65-F5344CB8AC3E}">
        <p14:creationId xmlns:p14="http://schemas.microsoft.com/office/powerpoint/2010/main" val="1699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6E9826-A640-4BE3-BF2D-1C657B7187DA}"/>
              </a:ext>
            </a:extLst>
          </p:cNvPr>
          <p:cNvSpPr>
            <a:spLocks noGrp="1"/>
          </p:cNvSpPr>
          <p:nvPr>
            <p:ph type="body" sz="quarter" idx="10"/>
          </p:nvPr>
        </p:nvSpPr>
        <p:spPr>
          <a:xfrm>
            <a:off x="395536" y="2186865"/>
            <a:ext cx="8352928" cy="4063960"/>
          </a:xfrm>
        </p:spPr>
        <p:txBody>
          <a:bodyPr/>
          <a:lstStyle/>
          <a:p>
            <a:r>
              <a:rPr lang="en-GB" dirty="0"/>
              <a:t>The UK’s largest unique collection of high-quality samples from mesothelioma patients. </a:t>
            </a:r>
          </a:p>
          <a:p>
            <a:r>
              <a:rPr lang="en-GB" dirty="0"/>
              <a:t>Researchers  can apply for samples, accompanied by high-quality data, for their projects.</a:t>
            </a:r>
          </a:p>
          <a:p>
            <a:r>
              <a:rPr lang="en-GB" dirty="0"/>
              <a:t>Originally funded by Mick Knighton Mesothelioma </a:t>
            </a:r>
            <a:br>
              <a:rPr lang="en-GB" dirty="0"/>
            </a:br>
            <a:r>
              <a:rPr lang="en-GB" dirty="0"/>
              <a:t>Research Fund, further funding has been </a:t>
            </a:r>
            <a:br>
              <a:rPr lang="en-GB" dirty="0"/>
            </a:br>
            <a:r>
              <a:rPr lang="en-GB" dirty="0"/>
              <a:t>awarded by the BLF thanks to a donation from</a:t>
            </a:r>
            <a:br>
              <a:rPr lang="en-GB" dirty="0"/>
            </a:br>
            <a:r>
              <a:rPr lang="en-GB" dirty="0"/>
              <a:t>the Victor Dahdaleh Foundation. </a:t>
            </a:r>
          </a:p>
        </p:txBody>
      </p:sp>
      <p:sp>
        <p:nvSpPr>
          <p:cNvPr id="6" name="Rectangle 5">
            <a:extLst>
              <a:ext uri="{FF2B5EF4-FFF2-40B4-BE49-F238E27FC236}">
                <a16:creationId xmlns:a16="http://schemas.microsoft.com/office/drawing/2014/main" id="{99CEDD4F-EDCD-4B47-8FB6-EFBA92E7107E}"/>
              </a:ext>
            </a:extLst>
          </p:cNvPr>
          <p:cNvSpPr/>
          <p:nvPr/>
        </p:nvSpPr>
        <p:spPr>
          <a:xfrm>
            <a:off x="53752" y="260648"/>
            <a:ext cx="4572000" cy="1477328"/>
          </a:xfrm>
          <a:prstGeom prst="rect">
            <a:avLst/>
          </a:prstGeom>
        </p:spPr>
        <p:txBody>
          <a:bodyPr>
            <a:spAutoFit/>
          </a:bodyPr>
          <a:lstStyle/>
          <a:p>
            <a:pPr algn="ctr"/>
            <a:r>
              <a:rPr lang="en-GB" sz="5400">
                <a:solidFill>
                  <a:srgbClr val="4F81BD"/>
                </a:solidFill>
                <a:latin typeface="Lucida Sans" pitchFamily="34" charset="0"/>
                <a:ea typeface="Calibri" pitchFamily="34" charset="0"/>
                <a:cs typeface="Times New Roman" pitchFamily="18" charset="0"/>
              </a:rPr>
              <a:t>M</a:t>
            </a:r>
            <a:r>
              <a:rPr lang="en-GB" sz="5400">
                <a:solidFill>
                  <a:srgbClr val="7F7F7F"/>
                </a:solidFill>
                <a:latin typeface="Lucida Sans" pitchFamily="34" charset="0"/>
                <a:ea typeface="Calibri" pitchFamily="34" charset="0"/>
                <a:cs typeface="Times New Roman" pitchFamily="18" charset="0"/>
              </a:rPr>
              <a:t>esoban</a:t>
            </a:r>
            <a:r>
              <a:rPr lang="en-GB" sz="5400">
                <a:solidFill>
                  <a:srgbClr val="4F81BD"/>
                </a:solidFill>
                <a:latin typeface="Lucida Sans" pitchFamily="34" charset="0"/>
                <a:ea typeface="Calibri" pitchFamily="34" charset="0"/>
                <a:cs typeface="Times New Roman" pitchFamily="18" charset="0"/>
              </a:rPr>
              <a:t>K</a:t>
            </a:r>
          </a:p>
          <a:p>
            <a:pPr algn="ctr" eaLnBrk="0" hangingPunct="0"/>
            <a:r>
              <a:rPr lang="en-GB">
                <a:solidFill>
                  <a:schemeClr val="tx1">
                    <a:lumMod val="50000"/>
                    <a:lumOff val="50000"/>
                  </a:schemeClr>
                </a:solidFill>
                <a:latin typeface="Lucida Sans" pitchFamily="34" charset="0"/>
                <a:ea typeface="Calibri" pitchFamily="34" charset="0"/>
                <a:cs typeface="Times New Roman" pitchFamily="18" charset="0"/>
              </a:rPr>
              <a:t>Mick Knighton Mesothelioma Tissue Bank</a:t>
            </a:r>
            <a:endParaRPr lang="en-GB"/>
          </a:p>
        </p:txBody>
      </p:sp>
      <p:sp>
        <p:nvSpPr>
          <p:cNvPr id="10" name="Rectangle 9">
            <a:extLst>
              <a:ext uri="{FF2B5EF4-FFF2-40B4-BE49-F238E27FC236}">
                <a16:creationId xmlns:a16="http://schemas.microsoft.com/office/drawing/2014/main" id="{2F1C1423-E579-485F-913A-7FF187FCF3F6}"/>
              </a:ext>
            </a:extLst>
          </p:cNvPr>
          <p:cNvSpPr/>
          <p:nvPr/>
        </p:nvSpPr>
        <p:spPr>
          <a:xfrm>
            <a:off x="4625752" y="1529264"/>
            <a:ext cx="3954737" cy="584775"/>
          </a:xfrm>
          <a:prstGeom prst="rect">
            <a:avLst/>
          </a:prstGeom>
        </p:spPr>
        <p:txBody>
          <a:bodyPr wrap="none">
            <a:spAutoFit/>
          </a:bodyPr>
          <a:lstStyle/>
          <a:p>
            <a:r>
              <a:rPr lang="en-GB" sz="3200" dirty="0">
                <a:solidFill>
                  <a:schemeClr val="tx2"/>
                </a:solidFill>
                <a:latin typeface="+mj-lt"/>
              </a:rPr>
              <a:t>www.mesobank.com</a:t>
            </a:r>
          </a:p>
        </p:txBody>
      </p:sp>
      <p:pic>
        <p:nvPicPr>
          <p:cNvPr id="8" name="Picture 7">
            <a:extLst>
              <a:ext uri="{FF2B5EF4-FFF2-40B4-BE49-F238E27FC236}">
                <a16:creationId xmlns:a16="http://schemas.microsoft.com/office/drawing/2014/main" id="{B95A59D5-BA06-4341-9D9E-2E36C5E7375A}"/>
              </a:ext>
            </a:extLst>
          </p:cNvPr>
          <p:cNvPicPr>
            <a:picLocks noChangeAspect="1"/>
          </p:cNvPicPr>
          <p:nvPr/>
        </p:nvPicPr>
        <p:blipFill>
          <a:blip r:embed="rId3"/>
          <a:stretch>
            <a:fillRect/>
          </a:stretch>
        </p:blipFill>
        <p:spPr>
          <a:xfrm>
            <a:off x="4797506" y="338039"/>
            <a:ext cx="3523793" cy="847417"/>
          </a:xfrm>
          <a:prstGeom prst="rect">
            <a:avLst/>
          </a:prstGeom>
        </p:spPr>
      </p:pic>
      <p:pic>
        <p:nvPicPr>
          <p:cNvPr id="1030" name="Picture 6" descr="Image result for blood samples separated">
            <a:extLst>
              <a:ext uri="{FF2B5EF4-FFF2-40B4-BE49-F238E27FC236}">
                <a16:creationId xmlns:a16="http://schemas.microsoft.com/office/drawing/2014/main" id="{5244CFA0-E43A-4930-A927-D8F146FAD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777" y="3660025"/>
            <a:ext cx="176212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issue block picture">
            <a:extLst>
              <a:ext uri="{FF2B5EF4-FFF2-40B4-BE49-F238E27FC236}">
                <a16:creationId xmlns:a16="http://schemas.microsoft.com/office/drawing/2014/main" id="{9A07F457-E731-47AB-93FA-9386F387DE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3521" y="5009459"/>
            <a:ext cx="2540000" cy="169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40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2017" id="{1704E21E-B915-4BE0-B328-9354F94FD5EF}" vid="{40D28060-9AC5-466B-9F38-AA548C0962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368EE22209F44598B06FB2F8CE7B7B" ma:contentTypeVersion="9" ma:contentTypeDescription="Create a new document." ma:contentTypeScope="" ma:versionID="de3f14da60c65806c203d61873fcd537">
  <xsd:schema xmlns:xsd="http://www.w3.org/2001/XMLSchema" xmlns:xs="http://www.w3.org/2001/XMLSchema" xmlns:p="http://schemas.microsoft.com/office/2006/metadata/properties" xmlns:ns2="56bf2c85-9b8e-437c-83e5-71f3e3ee26bd" xmlns:ns3="6db2b5d7-8882-4bb4-a74b-acbd32e8e70d" targetNamespace="http://schemas.microsoft.com/office/2006/metadata/properties" ma:root="true" ma:fieldsID="470a1eeeb3ea2cde84eb1d0d8cc927e1" ns2:_="" ns3:_="">
    <xsd:import namespace="56bf2c85-9b8e-437c-83e5-71f3e3ee26bd"/>
    <xsd:import namespace="6db2b5d7-8882-4bb4-a74b-acbd32e8e7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bf2c85-9b8e-437c-83e5-71f3e3ee26b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b2b5d7-8882-4bb4-a74b-acbd32e8e7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EB894D-1AA6-4233-AE40-8302D08BC15B}">
  <ds:schemaRefs>
    <ds:schemaRef ds:uri="56bf2c85-9b8e-437c-83e5-71f3e3ee26bd"/>
    <ds:schemaRef ds:uri="6db2b5d7-8882-4bb4-a74b-acbd32e8e7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2CF63C-8D84-41E2-898F-DAFC6D8AF2D2}">
  <ds:schemaRefs>
    <ds:schemaRef ds:uri="http://schemas.microsoft.com/sharepoint/v3/contenttype/forms"/>
  </ds:schemaRefs>
</ds:datastoreItem>
</file>

<file path=customXml/itemProps3.xml><?xml version="1.0" encoding="utf-8"?>
<ds:datastoreItem xmlns:ds="http://schemas.openxmlformats.org/officeDocument/2006/customXml" ds:itemID="{F305207B-EF3C-44B0-92CF-AF8ED261F936}">
  <ds:schemaRefs>
    <ds:schemaRef ds:uri="http://purl.org/dc/terms/"/>
    <ds:schemaRef ds:uri="http://schemas.openxmlformats.org/package/2006/metadata/core-properties"/>
    <ds:schemaRef ds:uri="6db2b5d7-8882-4bb4-a74b-acbd32e8e70d"/>
    <ds:schemaRef ds:uri="http://purl.org/dc/dcmitype/"/>
    <ds:schemaRef ds:uri="http://schemas.microsoft.com/office/infopath/2007/PartnerControls"/>
    <ds:schemaRef ds:uri="http://schemas.microsoft.com/office/2006/documentManagement/types"/>
    <ds:schemaRef ds:uri="http://schemas.microsoft.com/office/2006/metadata/properties"/>
    <ds:schemaRef ds:uri="56bf2c85-9b8e-437c-83e5-71f3e3ee26bd"/>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22</TotalTime>
  <Words>1960</Words>
  <Application>Microsoft Office PowerPoint</Application>
  <PresentationFormat>On-screen Show (4:3)</PresentationFormat>
  <Paragraphs>254</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Lucida Sans</vt:lpstr>
      <vt:lpstr>Trebuchet MS</vt:lpstr>
      <vt:lpstr>Office Theme</vt:lpstr>
      <vt:lpstr>   Mesothelioma research and the Mesothelioma Research Network (MRN)   Cheryl Lenny </vt:lpstr>
      <vt:lpstr>The British Lung Foundation</vt:lpstr>
      <vt:lpstr>Why do we need more research? </vt:lpstr>
      <vt:lpstr>British Lung Foundation investment  in mesothelioma research</vt:lpstr>
      <vt:lpstr>Recently completed research</vt:lpstr>
      <vt:lpstr>Recently completed research </vt:lpstr>
      <vt:lpstr>Mesothelioma stratified therapy    (MiST) trial  </vt:lpstr>
      <vt:lpstr>MiST trial design </vt:lpstr>
      <vt:lpstr>PowerPoint Presentation</vt:lpstr>
      <vt:lpstr>Recently funded research 2017</vt:lpstr>
      <vt:lpstr>Recently funded research 2017</vt:lpstr>
      <vt:lpstr>Recently funded research 2018</vt:lpstr>
      <vt:lpstr>Recently funded research 2018 </vt:lpstr>
      <vt:lpstr>PowerPoint Presentation</vt:lpstr>
      <vt:lpstr>Why a research network?</vt:lpstr>
      <vt:lpstr>What is the Mesothelioma Research Network (MRN)?</vt:lpstr>
      <vt:lpstr>Vision of the MRN</vt:lpstr>
      <vt:lpstr>What benefits does the MRN offer?</vt:lpstr>
      <vt:lpstr>How are we doing?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Joost Lafebre</dc:creator>
  <cp:lastModifiedBy>Cheryl Lenny</cp:lastModifiedBy>
  <cp:revision>5</cp:revision>
  <cp:lastPrinted>2017-12-12T09:07:30Z</cp:lastPrinted>
  <dcterms:created xsi:type="dcterms:W3CDTF">2017-06-01T15:58:50Z</dcterms:created>
  <dcterms:modified xsi:type="dcterms:W3CDTF">2019-07-03T16:32:28Z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0x01010000368EE22209F44598B06FB2F8CE7B7B</vt:lpwstr>
  </property>
</Properties>
</file>