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9" r:id="rId3"/>
    <p:sldId id="260" r:id="rId4"/>
    <p:sldId id="261" r:id="rId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31A91-AE2B-4F3A-A19B-6462C57D7A7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1684B-4589-4A1F-83B4-3AB8436B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8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EBA8-2E00-420D-BEC0-FA48D784BDD1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C676E-12C8-43C6-A47C-E48A7D94A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104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76E-12C8-43C6-A47C-E48A7D94A0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76E-12C8-43C6-A47C-E48A7D94A0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6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5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1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1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3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0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2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9038-A2AA-4BBD-9379-E10396CE303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5D97-5F32-4D57-B031-D925E2368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v.com/news/granada/update/2017-07-27/dad-suffering-from-deadly-form-of-cancer-plans-to-cycle-100-miles-around-london-this-weeken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taleydavid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07"/>
            <a:ext cx="7772400" cy="197763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2"/>
                </a:solidFill>
              </a:rPr>
              <a:t>One Lung, One Life, </a:t>
            </a:r>
            <a:br>
              <a:rPr lang="en-GB" sz="6000" dirty="0">
                <a:solidFill>
                  <a:schemeClr val="tx2"/>
                </a:solidFill>
              </a:rPr>
            </a:br>
            <a:r>
              <a:rPr lang="en-GB" sz="6000" dirty="0">
                <a:solidFill>
                  <a:schemeClr val="tx2"/>
                </a:solidFill>
              </a:rPr>
              <a:t>One Hundred Miles!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1752600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David Staley</a:t>
            </a:r>
          </a:p>
          <a:p>
            <a:r>
              <a:rPr lang="en-GB" dirty="0">
                <a:solidFill>
                  <a:srgbClr val="00B0F0"/>
                </a:solidFill>
              </a:rPr>
              <a:t>July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623502"/>
            <a:ext cx="2413434" cy="3217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8" y="3781025"/>
            <a:ext cx="4447782" cy="29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7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60" y="44625"/>
            <a:ext cx="8856984" cy="936103"/>
          </a:xfrm>
        </p:spPr>
        <p:txBody>
          <a:bodyPr>
            <a:normAutofit/>
          </a:bodyPr>
          <a:lstStyle/>
          <a:p>
            <a:r>
              <a:rPr lang="en-GB" sz="3600" u="sng" dirty="0">
                <a:solidFill>
                  <a:schemeClr val="tx2"/>
                </a:solidFill>
              </a:rPr>
              <a:t>Our </a:t>
            </a:r>
            <a:r>
              <a:rPr lang="en-GB" sz="3600" u="sng" dirty="0" err="1">
                <a:solidFill>
                  <a:schemeClr val="tx2"/>
                </a:solidFill>
              </a:rPr>
              <a:t>Meso</a:t>
            </a:r>
            <a:r>
              <a:rPr lang="en-GB" sz="3600" u="sng" dirty="0">
                <a:solidFill>
                  <a:schemeClr val="tx2"/>
                </a:solidFill>
              </a:rPr>
              <a:t> Journey!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564408" cy="5112568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7200" b="1" dirty="0">
                <a:solidFill>
                  <a:schemeClr val="tx1"/>
                </a:solidFill>
              </a:rPr>
              <a:t>Symptoms</a:t>
            </a:r>
            <a:r>
              <a:rPr lang="en-GB" sz="7200" dirty="0">
                <a:solidFill>
                  <a:schemeClr val="tx1"/>
                </a:solidFill>
              </a:rPr>
              <a:t> – Pain In Back Left, Flu, Lack of Energy, Nightly Sweats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7200" b="1" dirty="0">
                <a:solidFill>
                  <a:schemeClr val="tx1"/>
                </a:solidFill>
              </a:rPr>
              <a:t>Pre- Diagnosis </a:t>
            </a:r>
            <a:r>
              <a:rPr lang="en-GB" sz="7200" dirty="0">
                <a:solidFill>
                  <a:schemeClr val="tx1"/>
                </a:solidFill>
              </a:rPr>
              <a:t>– CT Scans, 2 Biopsies, Not hitting markers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7200" b="1" dirty="0">
                <a:solidFill>
                  <a:schemeClr val="tx1"/>
                </a:solidFill>
              </a:rPr>
              <a:t>Diagnosis</a:t>
            </a:r>
            <a:r>
              <a:rPr lang="en-GB" sz="7200" dirty="0">
                <a:solidFill>
                  <a:schemeClr val="tx1"/>
                </a:solidFill>
              </a:rPr>
              <a:t> – Lives Changed Forever 29</a:t>
            </a:r>
            <a:r>
              <a:rPr lang="en-GB" sz="7200" baseline="30000" dirty="0">
                <a:solidFill>
                  <a:schemeClr val="tx1"/>
                </a:solidFill>
              </a:rPr>
              <a:t>th</a:t>
            </a:r>
            <a:r>
              <a:rPr lang="en-GB" sz="7200" dirty="0">
                <a:solidFill>
                  <a:schemeClr val="tx1"/>
                </a:solidFill>
              </a:rPr>
              <a:t> Oct 2015 aged 39!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9600" dirty="0">
              <a:solidFill>
                <a:schemeClr val="tx1"/>
              </a:solidFill>
            </a:endParaRPr>
          </a:p>
          <a:p>
            <a:pPr algn="l"/>
            <a:r>
              <a:rPr lang="en-GB" sz="9600" b="1" i="1" u="sng" dirty="0">
                <a:solidFill>
                  <a:schemeClr val="tx2"/>
                </a:solidFill>
              </a:rPr>
              <a:t>Start by doing what’s necessary; then do what’s possible; and suddenly you are doing the impossible”  - Francis of Assisi</a:t>
            </a:r>
            <a:endParaRPr lang="en-GB" sz="96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7200" b="1" i="1" dirty="0">
                <a:solidFill>
                  <a:schemeClr val="tx2"/>
                </a:solidFill>
              </a:rPr>
              <a:t>Start by doing what’s necessary:</a:t>
            </a:r>
            <a:endParaRPr lang="en-GB" sz="7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6800" b="1" dirty="0">
                <a:solidFill>
                  <a:schemeClr val="tx1"/>
                </a:solidFill>
              </a:rPr>
              <a:t>Treatment</a:t>
            </a:r>
            <a:r>
              <a:rPr lang="en-GB" sz="6800" dirty="0">
                <a:solidFill>
                  <a:schemeClr val="tx1"/>
                </a:solidFill>
              </a:rPr>
              <a:t> – EPP – Left Lung Removal &amp; Chemo </a:t>
            </a:r>
          </a:p>
          <a:p>
            <a:pPr lvl="1" algn="l"/>
            <a:endParaRPr lang="en-GB" sz="7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7200" b="1" i="1" dirty="0">
                <a:solidFill>
                  <a:schemeClr val="tx2"/>
                </a:solidFill>
              </a:rPr>
              <a:t>then do what’s possible 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7200" b="1" i="1" u="sng" dirty="0">
              <a:solidFill>
                <a:schemeClr val="tx2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6800" b="1" dirty="0">
                <a:solidFill>
                  <a:schemeClr val="tx1"/>
                </a:solidFill>
              </a:rPr>
              <a:t>Exercise</a:t>
            </a:r>
            <a:r>
              <a:rPr lang="en-GB" sz="6800" dirty="0">
                <a:solidFill>
                  <a:schemeClr val="tx1"/>
                </a:solidFill>
              </a:rPr>
              <a:t> – Personal Trainer, Macmillan Exercise Class &amp; Pulmonary Rehab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algn="l"/>
            <a:endParaRPr lang="en-GB" sz="5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60" y="44625"/>
            <a:ext cx="9005544" cy="936103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i="1" u="sng" dirty="0">
                <a:solidFill>
                  <a:schemeClr val="tx2"/>
                </a:solidFill>
              </a:rPr>
              <a:t>and suddenly you are doing the impossible”: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18" y="877660"/>
            <a:ext cx="5760641" cy="2263308"/>
          </a:xfrm>
        </p:spPr>
        <p:txBody>
          <a:bodyPr>
            <a:normAutofit fontScale="25000" lnSpcReduction="20000"/>
          </a:bodyPr>
          <a:lstStyle/>
          <a:p>
            <a:pPr marL="269875" lvl="1" indent="-269875" algn="l">
              <a:buFont typeface="Arial" panose="020B0604020202020204" pitchFamily="34" charset="0"/>
              <a:buChar char="•"/>
            </a:pPr>
            <a:r>
              <a:rPr lang="en-GB" sz="5500" b="1" dirty="0">
                <a:solidFill>
                  <a:schemeClr val="tx1"/>
                </a:solidFill>
                <a:hlinkClick r:id="rId3"/>
              </a:rPr>
              <a:t>Cycling Challenge – </a:t>
            </a:r>
            <a:r>
              <a:rPr lang="en-GB" sz="5500" dirty="0">
                <a:solidFill>
                  <a:schemeClr val="tx1"/>
                </a:solidFill>
                <a:hlinkClick r:id="rId3"/>
              </a:rPr>
              <a:t>London</a:t>
            </a:r>
            <a:r>
              <a:rPr lang="en-GB" sz="5500" b="1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5500" dirty="0">
                <a:solidFill>
                  <a:schemeClr val="tx1"/>
                </a:solidFill>
                <a:hlinkClick r:id="rId3"/>
              </a:rPr>
              <a:t>Ride 100</a:t>
            </a:r>
            <a:r>
              <a:rPr lang="en-GB" sz="5500" dirty="0">
                <a:solidFill>
                  <a:schemeClr val="tx1"/>
                </a:solidFill>
              </a:rPr>
              <a:t> &amp; Birmingham </a:t>
            </a:r>
            <a:r>
              <a:rPr lang="en-GB" sz="5500" dirty="0" err="1">
                <a:solidFill>
                  <a:schemeClr val="tx1"/>
                </a:solidFill>
              </a:rPr>
              <a:t>Velo</a:t>
            </a:r>
            <a:endParaRPr lang="en-GB" sz="5500" dirty="0">
              <a:solidFill>
                <a:schemeClr val="tx1"/>
              </a:solidFill>
            </a:endParaRPr>
          </a:p>
          <a:p>
            <a:pPr marL="269875" lvl="1" indent="-269875" algn="l">
              <a:buFont typeface="Arial" panose="020B0604020202020204" pitchFamily="34" charset="0"/>
              <a:buChar char="•"/>
            </a:pPr>
            <a:endParaRPr lang="en-GB" sz="5500" dirty="0">
              <a:solidFill>
                <a:schemeClr val="tx1"/>
              </a:solidFill>
            </a:endParaRPr>
          </a:p>
          <a:p>
            <a:pPr marL="269875" lvl="1" indent="-269875" algn="l">
              <a:buFont typeface="Arial" panose="020B0604020202020204" pitchFamily="34" charset="0"/>
              <a:buChar char="•"/>
            </a:pPr>
            <a:r>
              <a:rPr lang="en-GB" sz="5500" dirty="0">
                <a:solidFill>
                  <a:schemeClr val="tx1"/>
                </a:solidFill>
              </a:rPr>
              <a:t>Raised £14000 for BLF &amp; </a:t>
            </a:r>
            <a:r>
              <a:rPr lang="en-GB" sz="5500" dirty="0" err="1">
                <a:solidFill>
                  <a:schemeClr val="tx1"/>
                </a:solidFill>
              </a:rPr>
              <a:t>Meso</a:t>
            </a:r>
            <a:r>
              <a:rPr lang="en-GB" sz="5500" dirty="0">
                <a:solidFill>
                  <a:schemeClr val="tx1"/>
                </a:solidFill>
              </a:rPr>
              <a:t> UK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5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5500" b="1" dirty="0">
                <a:solidFill>
                  <a:schemeClr val="tx1"/>
                </a:solidFill>
              </a:rPr>
              <a:t>Today – </a:t>
            </a:r>
            <a:r>
              <a:rPr lang="en-GB" sz="5500" dirty="0">
                <a:solidFill>
                  <a:schemeClr val="tx1"/>
                </a:solidFill>
              </a:rPr>
              <a:t>Breathlessness; Fatigue; Posture/Back Injury; Keeping fit;  Scan Anxiety and Work!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5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5500" b="1" dirty="0">
                <a:solidFill>
                  <a:schemeClr val="tx1"/>
                </a:solidFill>
              </a:rPr>
              <a:t>Tomorrow</a:t>
            </a:r>
            <a:r>
              <a:rPr lang="en-GB" sz="5500" dirty="0">
                <a:solidFill>
                  <a:schemeClr val="tx1"/>
                </a:solidFill>
              </a:rPr>
              <a:t> – Continue to raise awareness to help others and assist in fundraising to help find that cure!</a:t>
            </a:r>
          </a:p>
          <a:p>
            <a:pPr algn="l"/>
            <a:endParaRPr lang="en-GB" sz="5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5500" dirty="0">
                <a:solidFill>
                  <a:schemeClr val="tx1"/>
                </a:solidFill>
                <a:hlinkClick r:id="rId4"/>
              </a:rPr>
              <a:t>Staleydavid@hotmail.com</a:t>
            </a:r>
            <a:r>
              <a:rPr lang="en-GB" sz="5500" dirty="0">
                <a:solidFill>
                  <a:schemeClr val="tx1"/>
                </a:solidFill>
              </a:rPr>
              <a:t> or https://davestaleyblog.wordpress.com</a:t>
            </a:r>
          </a:p>
          <a:p>
            <a:pPr algn="l"/>
            <a:endParaRPr lang="en-GB" sz="55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48" y="5797335"/>
            <a:ext cx="878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>
                <a:solidFill>
                  <a:schemeClr val="tx2"/>
                </a:solidFill>
              </a:rPr>
              <a:t>Start by doing what’s necessary; then do what’s possible; and suddenly you are doing the impossible”  - Francis of Assisi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g04103515\AppData\Local\Microsoft\Windows\Temporary Internet Files\Content.Outlook\IA9G80E0\IMG_4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" y="3501009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g04103515\AppData\Local\Microsoft\Windows\Temporary Internet Files\Content.Outlook\IA9G80E0\IMG_49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13" y="3501008"/>
            <a:ext cx="2976331" cy="2232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02" y="912355"/>
            <a:ext cx="2609978" cy="40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C346B738-9B0F-484D-A04D-879A2227E83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207</Words>
  <Application>Microsoft Office PowerPoint</Application>
  <PresentationFormat>On-screen Show (4:3)</PresentationFormat>
  <Paragraphs>32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One Lung, One Life,  One Hundred Miles!</vt:lpstr>
      <vt:lpstr>Our Meso Journey!</vt:lpstr>
      <vt:lpstr>and suddenly you are doing the impossible”: </vt:lpstr>
    </vt:vector>
  </TitlesOfParts>
  <Company>Barclays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Lung, One Life, One Hundred Miles</dc:title>
  <dc:creator>Staley, David : Global Operations and Technology</dc:creator>
  <cp:lastModifiedBy>David Staley</cp:lastModifiedBy>
  <cp:revision>28</cp:revision>
  <cp:lastPrinted>2019-07-03T14:00:47Z</cp:lastPrinted>
  <dcterms:created xsi:type="dcterms:W3CDTF">2017-10-12T09:26:19Z</dcterms:created>
  <dcterms:modified xsi:type="dcterms:W3CDTF">2019-07-03T14:10:28Z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6414b88f-9045-4a51-a359-d08ee70192a9</vt:lpwstr>
  </property>
  <property fmtid="{D5CDD505-2E9C-101B-9397-08002B2CF9AE}" pid="3" name="bjSaver">
    <vt:lpwstr>VzQJO5Cb/1FFKiAoUjNqTpCj1MI0rFq6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policy="d4161281-19ac-4487-8e19-1947623352c0" origin="userSelected" xmlns="http://www.boldonj</vt:lpwstr>
  </property>
  <property fmtid="{D5CDD505-2E9C-101B-9397-08002B2CF9AE}" pid="5" name="bjDocumentLabelXML-0">
    <vt:lpwstr>ames.com/2008/01/sie/internal/label"&gt;&lt;element uid="id_classification_nonbusiness"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MSIP_Label_c754cbb2-29ed-4ffe-af90-a08465e0dd2c_Enabled">
    <vt:lpwstr>True</vt:lpwstr>
  </property>
  <property fmtid="{D5CDD505-2E9C-101B-9397-08002B2CF9AE}" pid="8" name="MSIP_Label_c754cbb2-29ed-4ffe-af90-a08465e0dd2c_SiteId">
    <vt:lpwstr>c4b62f1d-01e0-4107-a0cc-5ac886858b23</vt:lpwstr>
  </property>
  <property fmtid="{D5CDD505-2E9C-101B-9397-08002B2CF9AE}" pid="9" name="MSIP_Label_c754cbb2-29ed-4ffe-af90-a08465e0dd2c_Ref">
    <vt:lpwstr>https://api.informationprotection.azure.com/api/c4b62f1d-01e0-4107-a0cc-5ac886858b23</vt:lpwstr>
  </property>
  <property fmtid="{D5CDD505-2E9C-101B-9397-08002B2CF9AE}" pid="10" name="MSIP_Label_c754cbb2-29ed-4ffe-af90-a08465e0dd2c_Owner">
    <vt:lpwstr>G04103515@client.barclayscorp.com</vt:lpwstr>
  </property>
  <property fmtid="{D5CDD505-2E9C-101B-9397-08002B2CF9AE}" pid="11" name="MSIP_Label_c754cbb2-29ed-4ffe-af90-a08465e0dd2c_SetDate">
    <vt:lpwstr>2018-10-31T13:45:43.7912209+00:00</vt:lpwstr>
  </property>
  <property fmtid="{D5CDD505-2E9C-101B-9397-08002B2CF9AE}" pid="12" name="MSIP_Label_c754cbb2-29ed-4ffe-af90-a08465e0dd2c_Name">
    <vt:lpwstr>Unrestricted</vt:lpwstr>
  </property>
  <property fmtid="{D5CDD505-2E9C-101B-9397-08002B2CF9AE}" pid="13" name="MSIP_Label_c754cbb2-29ed-4ffe-af90-a08465e0dd2c_Application">
    <vt:lpwstr>Microsoft Azure Information Protection</vt:lpwstr>
  </property>
  <property fmtid="{D5CDD505-2E9C-101B-9397-08002B2CF9AE}" pid="14" name="MSIP_Label_c754cbb2-29ed-4ffe-af90-a08465e0dd2c_Extended_MSFT_Method">
    <vt:lpwstr>Automatic</vt:lpwstr>
  </property>
  <property fmtid="{D5CDD505-2E9C-101B-9397-08002B2CF9AE}" pid="15" name="BarclaysDC">
    <vt:lpwstr>Unrestricted</vt:lpwstr>
  </property>
</Properties>
</file>