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9"/>
  </p:notesMasterIdLst>
  <p:sldIdLst>
    <p:sldId id="269" r:id="rId6"/>
    <p:sldId id="351" r:id="rId7"/>
    <p:sldId id="266" r:id="rId8"/>
    <p:sldId id="331" r:id="rId9"/>
    <p:sldId id="335" r:id="rId10"/>
    <p:sldId id="336" r:id="rId11"/>
    <p:sldId id="332" r:id="rId12"/>
    <p:sldId id="337" r:id="rId13"/>
    <p:sldId id="262" r:id="rId14"/>
    <p:sldId id="338" r:id="rId15"/>
    <p:sldId id="291" r:id="rId16"/>
    <p:sldId id="334" r:id="rId17"/>
    <p:sldId id="346" r:id="rId18"/>
    <p:sldId id="347" r:id="rId19"/>
    <p:sldId id="339" r:id="rId20"/>
    <p:sldId id="340" r:id="rId21"/>
    <p:sldId id="341" r:id="rId22"/>
    <p:sldId id="345" r:id="rId23"/>
    <p:sldId id="343" r:id="rId24"/>
    <p:sldId id="342" r:id="rId25"/>
    <p:sldId id="344" r:id="rId26"/>
    <p:sldId id="268" r:id="rId27"/>
    <p:sldId id="33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AF0111"/>
    <a:srgbClr val="1A27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8"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 Willey" userId="a936eee2-ab9c-4b35-9639-e2cad6c03e0a" providerId="ADAL" clId="{8765382B-6069-4935-AB88-551FE6BFAC50}"/>
    <pc:docChg chg="custSel modSld">
      <pc:chgData name="Roger Willey" userId="a936eee2-ab9c-4b35-9639-e2cad6c03e0a" providerId="ADAL" clId="{8765382B-6069-4935-AB88-551FE6BFAC50}" dt="2025-04-15T12:30:54.553" v="209" actId="113"/>
      <pc:docMkLst>
        <pc:docMk/>
      </pc:docMkLst>
      <pc:sldChg chg="delSp modSp mod">
        <pc:chgData name="Roger Willey" userId="a936eee2-ab9c-4b35-9639-e2cad6c03e0a" providerId="ADAL" clId="{8765382B-6069-4935-AB88-551FE6BFAC50}" dt="2025-04-15T12:14:18.036" v="102" actId="20577"/>
        <pc:sldMkLst>
          <pc:docMk/>
          <pc:sldMk cId="468509884" sldId="269"/>
        </pc:sldMkLst>
        <pc:spChg chg="del mod">
          <ac:chgData name="Roger Willey" userId="a936eee2-ab9c-4b35-9639-e2cad6c03e0a" providerId="ADAL" clId="{8765382B-6069-4935-AB88-551FE6BFAC50}" dt="2025-04-14T15:59:34.092" v="20" actId="478"/>
          <ac:spMkLst>
            <pc:docMk/>
            <pc:sldMk cId="468509884" sldId="269"/>
            <ac:spMk id="3" creationId="{600F95C9-6E98-520C-F646-9A4004E63E4D}"/>
          </ac:spMkLst>
        </pc:spChg>
        <pc:spChg chg="mod">
          <ac:chgData name="Roger Willey" userId="a936eee2-ab9c-4b35-9639-e2cad6c03e0a" providerId="ADAL" clId="{8765382B-6069-4935-AB88-551FE6BFAC50}" dt="2025-04-14T16:00:22.521" v="24" actId="20577"/>
          <ac:spMkLst>
            <pc:docMk/>
            <pc:sldMk cId="468509884" sldId="269"/>
            <ac:spMk id="4" creationId="{FE49204D-59E6-20FA-DBEF-577A25FFECB9}"/>
          </ac:spMkLst>
        </pc:spChg>
        <pc:spChg chg="mod">
          <ac:chgData name="Roger Willey" userId="a936eee2-ab9c-4b35-9639-e2cad6c03e0a" providerId="ADAL" clId="{8765382B-6069-4935-AB88-551FE6BFAC50}" dt="2025-04-15T12:14:18.036" v="102" actId="20577"/>
          <ac:spMkLst>
            <pc:docMk/>
            <pc:sldMk cId="468509884" sldId="269"/>
            <ac:spMk id="15" creationId="{5EBCBCFB-8634-706A-28DE-C2D87616B9F7}"/>
          </ac:spMkLst>
        </pc:spChg>
      </pc:sldChg>
      <pc:sldChg chg="modSp mod">
        <pc:chgData name="Roger Willey" userId="a936eee2-ab9c-4b35-9639-e2cad6c03e0a" providerId="ADAL" clId="{8765382B-6069-4935-AB88-551FE6BFAC50}" dt="2025-04-15T12:20:50.924" v="177" actId="20577"/>
        <pc:sldMkLst>
          <pc:docMk/>
          <pc:sldMk cId="341541737" sldId="332"/>
        </pc:sldMkLst>
        <pc:spChg chg="mod">
          <ac:chgData name="Roger Willey" userId="a936eee2-ab9c-4b35-9639-e2cad6c03e0a" providerId="ADAL" clId="{8765382B-6069-4935-AB88-551FE6BFAC50}" dt="2025-04-15T12:20:50.924" v="177" actId="20577"/>
          <ac:spMkLst>
            <pc:docMk/>
            <pc:sldMk cId="341541737" sldId="332"/>
            <ac:spMk id="2" creationId="{454CA4D3-202B-0A57-6389-DC2884F9BE2D}"/>
          </ac:spMkLst>
        </pc:spChg>
      </pc:sldChg>
      <pc:sldChg chg="modSp mod">
        <pc:chgData name="Roger Willey" userId="a936eee2-ab9c-4b35-9639-e2cad6c03e0a" providerId="ADAL" clId="{8765382B-6069-4935-AB88-551FE6BFAC50}" dt="2025-04-15T12:25:38.073" v="202" actId="27636"/>
        <pc:sldMkLst>
          <pc:docMk/>
          <pc:sldMk cId="1268343964" sldId="339"/>
        </pc:sldMkLst>
        <pc:spChg chg="mod">
          <ac:chgData name="Roger Willey" userId="a936eee2-ab9c-4b35-9639-e2cad6c03e0a" providerId="ADAL" clId="{8765382B-6069-4935-AB88-551FE6BFAC50}" dt="2025-04-15T12:25:38.073" v="202" actId="27636"/>
          <ac:spMkLst>
            <pc:docMk/>
            <pc:sldMk cId="1268343964" sldId="339"/>
            <ac:spMk id="3" creationId="{6DEF37A0-DEDE-B080-56FB-D438C01FB6E9}"/>
          </ac:spMkLst>
        </pc:spChg>
      </pc:sldChg>
      <pc:sldChg chg="modSp mod">
        <pc:chgData name="Roger Willey" userId="a936eee2-ab9c-4b35-9639-e2cad6c03e0a" providerId="ADAL" clId="{8765382B-6069-4935-AB88-551FE6BFAC50}" dt="2025-04-15T12:30:54.553" v="209" actId="113"/>
        <pc:sldMkLst>
          <pc:docMk/>
          <pc:sldMk cId="3224400857" sldId="340"/>
        </pc:sldMkLst>
        <pc:spChg chg="mod">
          <ac:chgData name="Roger Willey" userId="a936eee2-ab9c-4b35-9639-e2cad6c03e0a" providerId="ADAL" clId="{8765382B-6069-4935-AB88-551FE6BFAC50}" dt="2025-04-15T12:30:54.553" v="209" actId="113"/>
          <ac:spMkLst>
            <pc:docMk/>
            <pc:sldMk cId="3224400857" sldId="340"/>
            <ac:spMk id="3" creationId="{59CBC4DF-3339-3B9C-6E65-245BFDB31246}"/>
          </ac:spMkLst>
        </pc:spChg>
      </pc:sldChg>
      <pc:sldChg chg="modSp mod">
        <pc:chgData name="Roger Willey" userId="a936eee2-ab9c-4b35-9639-e2cad6c03e0a" providerId="ADAL" clId="{8765382B-6069-4935-AB88-551FE6BFAC50}" dt="2025-04-15T12:16:00.266" v="153" actId="20577"/>
        <pc:sldMkLst>
          <pc:docMk/>
          <pc:sldMk cId="528522852" sldId="351"/>
        </pc:sldMkLst>
        <pc:spChg chg="mod">
          <ac:chgData name="Roger Willey" userId="a936eee2-ab9c-4b35-9639-e2cad6c03e0a" providerId="ADAL" clId="{8765382B-6069-4935-AB88-551FE6BFAC50}" dt="2025-04-15T12:16:00.266" v="153" actId="20577"/>
          <ac:spMkLst>
            <pc:docMk/>
            <pc:sldMk cId="528522852" sldId="351"/>
            <ac:spMk id="5" creationId="{CE9F0794-A1E8-1CD6-EF57-CF620E9B8DA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6BE59E-7CDA-40CF-A428-13466FA6C185}" type="datetimeFigureOut">
              <a:rPr lang="en-GB" smtClean="0"/>
              <a:t>15/04/2025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B91DB-BE06-427D-B6A1-FA4403D23F94}" type="slidenum">
              <a:rPr lang="en-GB" smtClean="0"/>
              <a:t>‹#›</a:t>
            </a:fld>
            <a:endParaRPr lang="en-GB"/>
          </a:p>
        </p:txBody>
      </p:sp>
    </p:spTree>
    <p:extLst>
      <p:ext uri="{BB962C8B-B14F-4D97-AF65-F5344CB8AC3E}">
        <p14:creationId xmlns:p14="http://schemas.microsoft.com/office/powerpoint/2010/main" val="1639565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slide</a:t>
            </a:r>
          </a:p>
        </p:txBody>
      </p:sp>
      <p:sp>
        <p:nvSpPr>
          <p:cNvPr id="4" name="Slide Number Placeholder 3"/>
          <p:cNvSpPr>
            <a:spLocks noGrp="1"/>
          </p:cNvSpPr>
          <p:nvPr>
            <p:ph type="sldNum" sz="quarter" idx="5"/>
          </p:nvPr>
        </p:nvSpPr>
        <p:spPr/>
        <p:txBody>
          <a:bodyPr/>
          <a:lstStyle/>
          <a:p>
            <a:fld id="{E4E98AB1-AA91-496A-A897-8D6311D8EFAC}" type="slidenum">
              <a:rPr lang="en-GB" smtClean="0"/>
              <a:t>1</a:t>
            </a:fld>
            <a:endParaRPr lang="en-GB"/>
          </a:p>
        </p:txBody>
      </p:sp>
    </p:spTree>
    <p:extLst>
      <p:ext uri="{BB962C8B-B14F-4D97-AF65-F5344CB8AC3E}">
        <p14:creationId xmlns:p14="http://schemas.microsoft.com/office/powerpoint/2010/main" val="1786795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B29DD-6E56-76F0-D3D0-1DF0D3FBA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B1FB0-03DE-DC15-EBBA-B3C85796D1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F6F46E-FECC-F0BE-9B78-B8F32CEE3D73}"/>
              </a:ext>
            </a:extLst>
          </p:cNvPr>
          <p:cNvSpPr>
            <a:spLocks noGrp="1"/>
          </p:cNvSpPr>
          <p:nvPr>
            <p:ph type="body" idx="1"/>
          </p:nvPr>
        </p:nvSpPr>
        <p:spPr/>
        <p:txBody>
          <a:bodyPr/>
          <a:lstStyle/>
          <a:p>
            <a:r>
              <a:rPr lang="en-GB" dirty="0"/>
              <a:t>Example of Emma’s presentation slide</a:t>
            </a:r>
          </a:p>
        </p:txBody>
      </p:sp>
      <p:sp>
        <p:nvSpPr>
          <p:cNvPr id="4" name="Slide Number Placeholder 3">
            <a:extLst>
              <a:ext uri="{FF2B5EF4-FFF2-40B4-BE49-F238E27FC236}">
                <a16:creationId xmlns:a16="http://schemas.microsoft.com/office/drawing/2014/main" id="{6A8ED2F2-CADD-40B5-6EF8-3D2F1B8C69CE}"/>
              </a:ext>
            </a:extLst>
          </p:cNvPr>
          <p:cNvSpPr>
            <a:spLocks noGrp="1"/>
          </p:cNvSpPr>
          <p:nvPr>
            <p:ph type="sldNum" sz="quarter" idx="5"/>
          </p:nvPr>
        </p:nvSpPr>
        <p:spPr/>
        <p:txBody>
          <a:bodyPr/>
          <a:lstStyle/>
          <a:p>
            <a:fld id="{E4E98AB1-AA91-496A-A897-8D6311D8EFAC}" type="slidenum">
              <a:rPr lang="en-GB" smtClean="0"/>
              <a:t>12</a:t>
            </a:fld>
            <a:endParaRPr lang="en-GB"/>
          </a:p>
        </p:txBody>
      </p:sp>
    </p:spTree>
    <p:extLst>
      <p:ext uri="{BB962C8B-B14F-4D97-AF65-F5344CB8AC3E}">
        <p14:creationId xmlns:p14="http://schemas.microsoft.com/office/powerpoint/2010/main" val="624202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Emma’s presentation slide</a:t>
            </a:r>
          </a:p>
        </p:txBody>
      </p:sp>
      <p:sp>
        <p:nvSpPr>
          <p:cNvPr id="4" name="Slide Number Placeholder 3"/>
          <p:cNvSpPr>
            <a:spLocks noGrp="1"/>
          </p:cNvSpPr>
          <p:nvPr>
            <p:ph type="sldNum" sz="quarter" idx="5"/>
          </p:nvPr>
        </p:nvSpPr>
        <p:spPr/>
        <p:txBody>
          <a:bodyPr/>
          <a:lstStyle/>
          <a:p>
            <a:fld id="{E4E98AB1-AA91-496A-A897-8D6311D8EFAC}" type="slidenum">
              <a:rPr lang="en-GB" smtClean="0"/>
              <a:t>22</a:t>
            </a:fld>
            <a:endParaRPr lang="en-GB"/>
          </a:p>
        </p:txBody>
      </p:sp>
    </p:spTree>
    <p:extLst>
      <p:ext uri="{BB962C8B-B14F-4D97-AF65-F5344CB8AC3E}">
        <p14:creationId xmlns:p14="http://schemas.microsoft.com/office/powerpoint/2010/main" val="246295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Emma’s presentation slide</a:t>
            </a:r>
          </a:p>
        </p:txBody>
      </p:sp>
      <p:sp>
        <p:nvSpPr>
          <p:cNvPr id="4" name="Slide Number Placeholder 3"/>
          <p:cNvSpPr>
            <a:spLocks noGrp="1"/>
          </p:cNvSpPr>
          <p:nvPr>
            <p:ph type="sldNum" sz="quarter" idx="5"/>
          </p:nvPr>
        </p:nvSpPr>
        <p:spPr/>
        <p:txBody>
          <a:bodyPr/>
          <a:lstStyle/>
          <a:p>
            <a:fld id="{E4E98AB1-AA91-496A-A897-8D6311D8EFAC}" type="slidenum">
              <a:rPr lang="en-GB" smtClean="0"/>
              <a:t>23</a:t>
            </a:fld>
            <a:endParaRPr lang="en-GB"/>
          </a:p>
        </p:txBody>
      </p:sp>
    </p:spTree>
    <p:extLst>
      <p:ext uri="{BB962C8B-B14F-4D97-AF65-F5344CB8AC3E}">
        <p14:creationId xmlns:p14="http://schemas.microsoft.com/office/powerpoint/2010/main" val="421450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E5189-1FA2-E6A1-A6BC-CA79E1CF7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B815F9-2CFF-7146-E17F-7984B96C6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7FFDD0-EFE9-58B6-9A7B-B17F093AD0BD}"/>
              </a:ext>
            </a:extLst>
          </p:cNvPr>
          <p:cNvSpPr>
            <a:spLocks noGrp="1"/>
          </p:cNvSpPr>
          <p:nvPr>
            <p:ph type="body" idx="1"/>
          </p:nvPr>
        </p:nvSpPr>
        <p:spPr/>
        <p:txBody>
          <a:bodyPr/>
          <a:lstStyle/>
          <a:p>
            <a:r>
              <a:rPr lang="en-GB" dirty="0"/>
              <a:t>Example of Emma’s presentation slide</a:t>
            </a:r>
          </a:p>
        </p:txBody>
      </p:sp>
      <p:sp>
        <p:nvSpPr>
          <p:cNvPr id="4" name="Slide Number Placeholder 3">
            <a:extLst>
              <a:ext uri="{FF2B5EF4-FFF2-40B4-BE49-F238E27FC236}">
                <a16:creationId xmlns:a16="http://schemas.microsoft.com/office/drawing/2014/main" id="{49BFDA10-C06B-ACE1-BCE0-92ADFA902488}"/>
              </a:ext>
            </a:extLst>
          </p:cNvPr>
          <p:cNvSpPr>
            <a:spLocks noGrp="1"/>
          </p:cNvSpPr>
          <p:nvPr>
            <p:ph type="sldNum" sz="quarter" idx="5"/>
          </p:nvPr>
        </p:nvSpPr>
        <p:spPr/>
        <p:txBody>
          <a:bodyPr/>
          <a:lstStyle/>
          <a:p>
            <a:fld id="{E4E98AB1-AA91-496A-A897-8D6311D8EFAC}" type="slidenum">
              <a:rPr lang="en-GB" smtClean="0"/>
              <a:t>2</a:t>
            </a:fld>
            <a:endParaRPr lang="en-GB"/>
          </a:p>
        </p:txBody>
      </p:sp>
    </p:spTree>
    <p:extLst>
      <p:ext uri="{BB962C8B-B14F-4D97-AF65-F5344CB8AC3E}">
        <p14:creationId xmlns:p14="http://schemas.microsoft.com/office/powerpoint/2010/main" val="2631894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Emma’s presentation slide</a:t>
            </a:r>
          </a:p>
        </p:txBody>
      </p:sp>
      <p:sp>
        <p:nvSpPr>
          <p:cNvPr id="4" name="Slide Number Placeholder 3"/>
          <p:cNvSpPr>
            <a:spLocks noGrp="1"/>
          </p:cNvSpPr>
          <p:nvPr>
            <p:ph type="sldNum" sz="quarter" idx="5"/>
          </p:nvPr>
        </p:nvSpPr>
        <p:spPr/>
        <p:txBody>
          <a:bodyPr/>
          <a:lstStyle/>
          <a:p>
            <a:fld id="{E4E98AB1-AA91-496A-A897-8D6311D8EFAC}" type="slidenum">
              <a:rPr lang="en-GB" smtClean="0"/>
              <a:t>3</a:t>
            </a:fld>
            <a:endParaRPr lang="en-GB"/>
          </a:p>
        </p:txBody>
      </p:sp>
    </p:spTree>
    <p:extLst>
      <p:ext uri="{BB962C8B-B14F-4D97-AF65-F5344CB8AC3E}">
        <p14:creationId xmlns:p14="http://schemas.microsoft.com/office/powerpoint/2010/main" val="253721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21806-D358-AA7E-B76C-565FCE3EE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A1CE6C-9833-EBD9-3836-92C32C8054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900F2-6FC4-310D-C50F-4834C677BE28}"/>
              </a:ext>
            </a:extLst>
          </p:cNvPr>
          <p:cNvSpPr>
            <a:spLocks noGrp="1"/>
          </p:cNvSpPr>
          <p:nvPr>
            <p:ph type="body" idx="1"/>
          </p:nvPr>
        </p:nvSpPr>
        <p:spPr/>
        <p:txBody>
          <a:bodyPr/>
          <a:lstStyle/>
          <a:p>
            <a:r>
              <a:rPr lang="en-GB" dirty="0"/>
              <a:t>Example of Emma’s presentation slide</a:t>
            </a:r>
          </a:p>
        </p:txBody>
      </p:sp>
      <p:sp>
        <p:nvSpPr>
          <p:cNvPr id="4" name="Slide Number Placeholder 3">
            <a:extLst>
              <a:ext uri="{FF2B5EF4-FFF2-40B4-BE49-F238E27FC236}">
                <a16:creationId xmlns:a16="http://schemas.microsoft.com/office/drawing/2014/main" id="{10B69FFF-EE92-A58C-3809-A062FCB1E008}"/>
              </a:ext>
            </a:extLst>
          </p:cNvPr>
          <p:cNvSpPr>
            <a:spLocks noGrp="1"/>
          </p:cNvSpPr>
          <p:nvPr>
            <p:ph type="sldNum" sz="quarter" idx="5"/>
          </p:nvPr>
        </p:nvSpPr>
        <p:spPr/>
        <p:txBody>
          <a:bodyPr/>
          <a:lstStyle/>
          <a:p>
            <a:fld id="{E4E98AB1-AA91-496A-A897-8D6311D8EFAC}" type="slidenum">
              <a:rPr lang="en-GB" smtClean="0"/>
              <a:t>4</a:t>
            </a:fld>
            <a:endParaRPr lang="en-GB"/>
          </a:p>
        </p:txBody>
      </p:sp>
    </p:spTree>
    <p:extLst>
      <p:ext uri="{BB962C8B-B14F-4D97-AF65-F5344CB8AC3E}">
        <p14:creationId xmlns:p14="http://schemas.microsoft.com/office/powerpoint/2010/main" val="2132509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BF6A-BA1D-9CB2-765B-FB360C3780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470F1-B696-9AEA-7A45-5E903B2F9D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EA08E5-4C00-9657-C0C7-9A6C905E57B4}"/>
              </a:ext>
            </a:extLst>
          </p:cNvPr>
          <p:cNvSpPr>
            <a:spLocks noGrp="1"/>
          </p:cNvSpPr>
          <p:nvPr>
            <p:ph type="body" idx="1"/>
          </p:nvPr>
        </p:nvSpPr>
        <p:spPr/>
        <p:txBody>
          <a:bodyPr/>
          <a:lstStyle/>
          <a:p>
            <a:r>
              <a:rPr lang="en-GB" dirty="0"/>
              <a:t>Example of Emma’s presentation slide</a:t>
            </a:r>
          </a:p>
        </p:txBody>
      </p:sp>
      <p:sp>
        <p:nvSpPr>
          <p:cNvPr id="4" name="Slide Number Placeholder 3">
            <a:extLst>
              <a:ext uri="{FF2B5EF4-FFF2-40B4-BE49-F238E27FC236}">
                <a16:creationId xmlns:a16="http://schemas.microsoft.com/office/drawing/2014/main" id="{DA4DEE2D-E0C7-D938-BEC8-24B6737E6AED}"/>
              </a:ext>
            </a:extLst>
          </p:cNvPr>
          <p:cNvSpPr>
            <a:spLocks noGrp="1"/>
          </p:cNvSpPr>
          <p:nvPr>
            <p:ph type="sldNum" sz="quarter" idx="5"/>
          </p:nvPr>
        </p:nvSpPr>
        <p:spPr/>
        <p:txBody>
          <a:bodyPr/>
          <a:lstStyle/>
          <a:p>
            <a:fld id="{E4E98AB1-AA91-496A-A897-8D6311D8EFAC}" type="slidenum">
              <a:rPr lang="en-GB" smtClean="0"/>
              <a:t>5</a:t>
            </a:fld>
            <a:endParaRPr lang="en-GB"/>
          </a:p>
        </p:txBody>
      </p:sp>
    </p:spTree>
    <p:extLst>
      <p:ext uri="{BB962C8B-B14F-4D97-AF65-F5344CB8AC3E}">
        <p14:creationId xmlns:p14="http://schemas.microsoft.com/office/powerpoint/2010/main" val="1954019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4E99E3-139C-CEBC-681E-BBDDE1CCF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1E774B-34DB-7114-87E7-01BE340F43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5DC58-7A20-2B9C-DD87-11FFE1F5A698}"/>
              </a:ext>
            </a:extLst>
          </p:cNvPr>
          <p:cNvSpPr>
            <a:spLocks noGrp="1"/>
          </p:cNvSpPr>
          <p:nvPr>
            <p:ph type="body" idx="1"/>
          </p:nvPr>
        </p:nvSpPr>
        <p:spPr/>
        <p:txBody>
          <a:bodyPr/>
          <a:lstStyle/>
          <a:p>
            <a:r>
              <a:rPr lang="en-GB" dirty="0"/>
              <a:t>Example of Emma’s presentation slide</a:t>
            </a:r>
          </a:p>
        </p:txBody>
      </p:sp>
      <p:sp>
        <p:nvSpPr>
          <p:cNvPr id="4" name="Slide Number Placeholder 3">
            <a:extLst>
              <a:ext uri="{FF2B5EF4-FFF2-40B4-BE49-F238E27FC236}">
                <a16:creationId xmlns:a16="http://schemas.microsoft.com/office/drawing/2014/main" id="{26EB4F4B-7BAE-4776-BE0D-DBAC82B3D7D2}"/>
              </a:ext>
            </a:extLst>
          </p:cNvPr>
          <p:cNvSpPr>
            <a:spLocks noGrp="1"/>
          </p:cNvSpPr>
          <p:nvPr>
            <p:ph type="sldNum" sz="quarter" idx="5"/>
          </p:nvPr>
        </p:nvSpPr>
        <p:spPr/>
        <p:txBody>
          <a:bodyPr/>
          <a:lstStyle/>
          <a:p>
            <a:fld id="{E4E98AB1-AA91-496A-A897-8D6311D8EFAC}" type="slidenum">
              <a:rPr lang="en-GB" smtClean="0"/>
              <a:t>6</a:t>
            </a:fld>
            <a:endParaRPr lang="en-GB"/>
          </a:p>
        </p:txBody>
      </p:sp>
    </p:spTree>
    <p:extLst>
      <p:ext uri="{BB962C8B-B14F-4D97-AF65-F5344CB8AC3E}">
        <p14:creationId xmlns:p14="http://schemas.microsoft.com/office/powerpoint/2010/main" val="190442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55958-F79E-BD8D-2A74-AA46C16EA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810F05-A1E5-E2E7-0350-2A40F22549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80BF0-187D-485E-4DDB-B655ACED5369}"/>
              </a:ext>
            </a:extLst>
          </p:cNvPr>
          <p:cNvSpPr>
            <a:spLocks noGrp="1"/>
          </p:cNvSpPr>
          <p:nvPr>
            <p:ph type="body" idx="1"/>
          </p:nvPr>
        </p:nvSpPr>
        <p:spPr/>
        <p:txBody>
          <a:bodyPr/>
          <a:lstStyle/>
          <a:p>
            <a:r>
              <a:rPr lang="en-GB" dirty="0"/>
              <a:t>Example of Emma’s presentation slide</a:t>
            </a:r>
          </a:p>
        </p:txBody>
      </p:sp>
      <p:sp>
        <p:nvSpPr>
          <p:cNvPr id="4" name="Slide Number Placeholder 3">
            <a:extLst>
              <a:ext uri="{FF2B5EF4-FFF2-40B4-BE49-F238E27FC236}">
                <a16:creationId xmlns:a16="http://schemas.microsoft.com/office/drawing/2014/main" id="{6C0C67EB-9F13-B0B7-A376-8FE1CA8C1157}"/>
              </a:ext>
            </a:extLst>
          </p:cNvPr>
          <p:cNvSpPr>
            <a:spLocks noGrp="1"/>
          </p:cNvSpPr>
          <p:nvPr>
            <p:ph type="sldNum" sz="quarter" idx="5"/>
          </p:nvPr>
        </p:nvSpPr>
        <p:spPr/>
        <p:txBody>
          <a:bodyPr/>
          <a:lstStyle/>
          <a:p>
            <a:fld id="{E4E98AB1-AA91-496A-A897-8D6311D8EFAC}" type="slidenum">
              <a:rPr lang="en-GB" smtClean="0"/>
              <a:t>7</a:t>
            </a:fld>
            <a:endParaRPr lang="en-GB"/>
          </a:p>
        </p:txBody>
      </p:sp>
    </p:spTree>
    <p:extLst>
      <p:ext uri="{BB962C8B-B14F-4D97-AF65-F5344CB8AC3E}">
        <p14:creationId xmlns:p14="http://schemas.microsoft.com/office/powerpoint/2010/main" val="3158939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69C43-9863-7A29-297F-BD70692D5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0F45D6-559C-888A-DFBC-7522C0FBF3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1B9612-F726-EA43-EF9A-F07974991CE4}"/>
              </a:ext>
            </a:extLst>
          </p:cNvPr>
          <p:cNvSpPr>
            <a:spLocks noGrp="1"/>
          </p:cNvSpPr>
          <p:nvPr>
            <p:ph type="body" idx="1"/>
          </p:nvPr>
        </p:nvSpPr>
        <p:spPr/>
        <p:txBody>
          <a:bodyPr/>
          <a:lstStyle/>
          <a:p>
            <a:r>
              <a:rPr lang="en-GB" dirty="0"/>
              <a:t>Example of Emma’s presentation slide</a:t>
            </a:r>
          </a:p>
        </p:txBody>
      </p:sp>
      <p:sp>
        <p:nvSpPr>
          <p:cNvPr id="4" name="Slide Number Placeholder 3">
            <a:extLst>
              <a:ext uri="{FF2B5EF4-FFF2-40B4-BE49-F238E27FC236}">
                <a16:creationId xmlns:a16="http://schemas.microsoft.com/office/drawing/2014/main" id="{5BE8D90A-4525-FBD4-B008-15FA1D90221B}"/>
              </a:ext>
            </a:extLst>
          </p:cNvPr>
          <p:cNvSpPr>
            <a:spLocks noGrp="1"/>
          </p:cNvSpPr>
          <p:nvPr>
            <p:ph type="sldNum" sz="quarter" idx="5"/>
          </p:nvPr>
        </p:nvSpPr>
        <p:spPr/>
        <p:txBody>
          <a:bodyPr/>
          <a:lstStyle/>
          <a:p>
            <a:fld id="{E4E98AB1-AA91-496A-A897-8D6311D8EFAC}" type="slidenum">
              <a:rPr lang="en-GB" smtClean="0"/>
              <a:t>8</a:t>
            </a:fld>
            <a:endParaRPr lang="en-GB"/>
          </a:p>
        </p:txBody>
      </p:sp>
    </p:spTree>
    <p:extLst>
      <p:ext uri="{BB962C8B-B14F-4D97-AF65-F5344CB8AC3E}">
        <p14:creationId xmlns:p14="http://schemas.microsoft.com/office/powerpoint/2010/main" val="534145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of Emma’s presentation slide</a:t>
            </a:r>
          </a:p>
        </p:txBody>
      </p:sp>
      <p:sp>
        <p:nvSpPr>
          <p:cNvPr id="4" name="Slide Number Placeholder 3"/>
          <p:cNvSpPr>
            <a:spLocks noGrp="1"/>
          </p:cNvSpPr>
          <p:nvPr>
            <p:ph type="sldNum" sz="quarter" idx="5"/>
          </p:nvPr>
        </p:nvSpPr>
        <p:spPr/>
        <p:txBody>
          <a:bodyPr/>
          <a:lstStyle/>
          <a:p>
            <a:fld id="{E4E98AB1-AA91-496A-A897-8D6311D8EFAC}" type="slidenum">
              <a:rPr lang="en-GB" smtClean="0"/>
              <a:t>9</a:t>
            </a:fld>
            <a:endParaRPr lang="en-GB"/>
          </a:p>
        </p:txBody>
      </p:sp>
    </p:spTree>
    <p:extLst>
      <p:ext uri="{BB962C8B-B14F-4D97-AF65-F5344CB8AC3E}">
        <p14:creationId xmlns:p14="http://schemas.microsoft.com/office/powerpoint/2010/main" val="412810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C275C-8976-E142-DA31-394DBF1209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6B20969-E086-1ABE-B5CE-60E6185054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51D026-67F2-9FF6-37BC-4E44B876EB90}"/>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5" name="Footer Placeholder 4">
            <a:extLst>
              <a:ext uri="{FF2B5EF4-FFF2-40B4-BE49-F238E27FC236}">
                <a16:creationId xmlns:a16="http://schemas.microsoft.com/office/drawing/2014/main" id="{2F170003-ABD6-9840-5F0D-D21AD720F1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12386-4878-8D2A-6FED-E8772D4BE9BB}"/>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1053294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8928-081C-D40B-6B9F-4DFD72C952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B2488B-A1B1-2EED-C022-6F06F3D24D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D86C84-D161-33D5-F9D3-FED942BC4DCE}"/>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5" name="Footer Placeholder 4">
            <a:extLst>
              <a:ext uri="{FF2B5EF4-FFF2-40B4-BE49-F238E27FC236}">
                <a16:creationId xmlns:a16="http://schemas.microsoft.com/office/drawing/2014/main" id="{6614271B-D9A8-A0B4-1A9C-AE97DEF8CD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3FFF12-8D00-A4D6-8D30-5808E79822D5}"/>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48940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B24525-4E2B-4424-7AD8-C634D8FCAE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A2746A-03F1-B1D1-22EA-599E6E367B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1DC684-9B3A-9C10-58F2-9E61F2315468}"/>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5" name="Footer Placeholder 4">
            <a:extLst>
              <a:ext uri="{FF2B5EF4-FFF2-40B4-BE49-F238E27FC236}">
                <a16:creationId xmlns:a16="http://schemas.microsoft.com/office/drawing/2014/main" id="{51F721C7-3154-B1A9-3DAD-A2539BC342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DB8422-9CFA-BAC9-7574-801A8F0313B7}"/>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3663204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24CB-25AC-B7B9-0C09-4845776EF6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090D403-2B62-5852-D2A3-54C2E2248BEC}"/>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4" name="Footer Placeholder 3">
            <a:extLst>
              <a:ext uri="{FF2B5EF4-FFF2-40B4-BE49-F238E27FC236}">
                <a16:creationId xmlns:a16="http://schemas.microsoft.com/office/drawing/2014/main" id="{ED71DBAE-E94B-86C6-651C-087CF3A8827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1D6E0DA-6AD3-40E9-4017-F5D826FF72CD}"/>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2561241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2706-8477-AC36-56AA-57E3CE8E1A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4A1750-D86F-9B3F-FF95-FEC77C2400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4D2DB02-E737-6A41-E213-36E63DE9548F}"/>
              </a:ext>
            </a:extLst>
          </p:cNvPr>
          <p:cNvSpPr>
            <a:spLocks noGrp="1"/>
          </p:cNvSpPr>
          <p:nvPr>
            <p:ph type="dt" sz="half" idx="10"/>
          </p:nvPr>
        </p:nvSpPr>
        <p:spPr/>
        <p:txBody>
          <a:bodyPr/>
          <a:lstStyle/>
          <a:p>
            <a:fld id="{2888BD03-CE78-474D-99F0-52ADCC158060}" type="datetimeFigureOut">
              <a:rPr lang="en-GB" smtClean="0"/>
              <a:t>15/04/2025</a:t>
            </a:fld>
            <a:endParaRPr lang="en-GB"/>
          </a:p>
        </p:txBody>
      </p:sp>
      <p:sp>
        <p:nvSpPr>
          <p:cNvPr id="5" name="Footer Placeholder 4">
            <a:extLst>
              <a:ext uri="{FF2B5EF4-FFF2-40B4-BE49-F238E27FC236}">
                <a16:creationId xmlns:a16="http://schemas.microsoft.com/office/drawing/2014/main" id="{22C8B17A-76D7-24BC-969B-200F7B1DFC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E9C389-A8B1-B0E6-AABC-760E85AA70F1}"/>
              </a:ext>
            </a:extLst>
          </p:cNvPr>
          <p:cNvSpPr>
            <a:spLocks noGrp="1"/>
          </p:cNvSpPr>
          <p:nvPr>
            <p:ph type="sldNum" sz="quarter" idx="12"/>
          </p:nvPr>
        </p:nvSpPr>
        <p:spPr/>
        <p:txBody>
          <a:bodyPr/>
          <a:lstStyle/>
          <a:p>
            <a:fld id="{0C1171B0-FD73-41B6-8EE1-98280EF70E96}" type="slidenum">
              <a:rPr lang="en-GB" smtClean="0"/>
              <a:t>‹#›</a:t>
            </a:fld>
            <a:endParaRPr lang="en-GB"/>
          </a:p>
        </p:txBody>
      </p:sp>
    </p:spTree>
    <p:extLst>
      <p:ext uri="{BB962C8B-B14F-4D97-AF65-F5344CB8AC3E}">
        <p14:creationId xmlns:p14="http://schemas.microsoft.com/office/powerpoint/2010/main" val="3290282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731B8-09FA-5E8C-A3EA-6179A020B3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7CFB82-12FC-8735-5992-3319DEB50A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96C002-2C60-7371-82B9-5A944FFDD45D}"/>
              </a:ext>
            </a:extLst>
          </p:cNvPr>
          <p:cNvSpPr>
            <a:spLocks noGrp="1"/>
          </p:cNvSpPr>
          <p:nvPr>
            <p:ph type="dt" sz="half" idx="10"/>
          </p:nvPr>
        </p:nvSpPr>
        <p:spPr/>
        <p:txBody>
          <a:bodyPr/>
          <a:lstStyle/>
          <a:p>
            <a:fld id="{2888BD03-CE78-474D-99F0-52ADCC158060}" type="datetimeFigureOut">
              <a:rPr lang="en-GB" smtClean="0"/>
              <a:t>15/04/2025</a:t>
            </a:fld>
            <a:endParaRPr lang="en-GB"/>
          </a:p>
        </p:txBody>
      </p:sp>
      <p:sp>
        <p:nvSpPr>
          <p:cNvPr id="5" name="Footer Placeholder 4">
            <a:extLst>
              <a:ext uri="{FF2B5EF4-FFF2-40B4-BE49-F238E27FC236}">
                <a16:creationId xmlns:a16="http://schemas.microsoft.com/office/drawing/2014/main" id="{57573972-AE71-9CB3-94BD-3A3AC7F416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1E717D-A843-873A-9B05-55E7A5B5799E}"/>
              </a:ext>
            </a:extLst>
          </p:cNvPr>
          <p:cNvSpPr>
            <a:spLocks noGrp="1"/>
          </p:cNvSpPr>
          <p:nvPr>
            <p:ph type="sldNum" sz="quarter" idx="12"/>
          </p:nvPr>
        </p:nvSpPr>
        <p:spPr/>
        <p:txBody>
          <a:bodyPr/>
          <a:lstStyle/>
          <a:p>
            <a:fld id="{0C1171B0-FD73-41B6-8EE1-98280EF70E96}" type="slidenum">
              <a:rPr lang="en-GB" smtClean="0"/>
              <a:t>‹#›</a:t>
            </a:fld>
            <a:endParaRPr lang="en-GB"/>
          </a:p>
        </p:txBody>
      </p:sp>
    </p:spTree>
    <p:extLst>
      <p:ext uri="{BB962C8B-B14F-4D97-AF65-F5344CB8AC3E}">
        <p14:creationId xmlns:p14="http://schemas.microsoft.com/office/powerpoint/2010/main" val="3300376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1483C-B590-D87E-28E5-6019D47B4D7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D24E0D-DAFE-C24F-A050-48E3A663B1D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BAB99B-75DC-6EBF-188A-FF3256317E49}"/>
              </a:ext>
            </a:extLst>
          </p:cNvPr>
          <p:cNvSpPr>
            <a:spLocks noGrp="1"/>
          </p:cNvSpPr>
          <p:nvPr>
            <p:ph type="dt" sz="half" idx="10"/>
          </p:nvPr>
        </p:nvSpPr>
        <p:spPr/>
        <p:txBody>
          <a:bodyPr/>
          <a:lstStyle/>
          <a:p>
            <a:fld id="{2888BD03-CE78-474D-99F0-52ADCC158060}" type="datetimeFigureOut">
              <a:rPr lang="en-GB" smtClean="0"/>
              <a:t>15/04/2025</a:t>
            </a:fld>
            <a:endParaRPr lang="en-GB"/>
          </a:p>
        </p:txBody>
      </p:sp>
      <p:sp>
        <p:nvSpPr>
          <p:cNvPr id="5" name="Footer Placeholder 4">
            <a:extLst>
              <a:ext uri="{FF2B5EF4-FFF2-40B4-BE49-F238E27FC236}">
                <a16:creationId xmlns:a16="http://schemas.microsoft.com/office/drawing/2014/main" id="{3B811C34-324A-CB0B-6C7D-CA5200845B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8CA1F9-23BA-F10A-4797-D15D0B9C2E0B}"/>
              </a:ext>
            </a:extLst>
          </p:cNvPr>
          <p:cNvSpPr>
            <a:spLocks noGrp="1"/>
          </p:cNvSpPr>
          <p:nvPr>
            <p:ph type="sldNum" sz="quarter" idx="12"/>
          </p:nvPr>
        </p:nvSpPr>
        <p:spPr/>
        <p:txBody>
          <a:bodyPr/>
          <a:lstStyle/>
          <a:p>
            <a:fld id="{0C1171B0-FD73-41B6-8EE1-98280EF70E96}" type="slidenum">
              <a:rPr lang="en-GB" smtClean="0"/>
              <a:t>‹#›</a:t>
            </a:fld>
            <a:endParaRPr lang="en-GB"/>
          </a:p>
        </p:txBody>
      </p:sp>
    </p:spTree>
    <p:extLst>
      <p:ext uri="{BB962C8B-B14F-4D97-AF65-F5344CB8AC3E}">
        <p14:creationId xmlns:p14="http://schemas.microsoft.com/office/powerpoint/2010/main" val="2291034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EE082-DCBE-A153-259E-D9B909E509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1A9AE3-5B83-8C98-C1D2-9ADF6B880B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0A40C7-F209-5588-76E7-855142B552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CFD379D-84A3-D895-010B-A4391E3A18F8}"/>
              </a:ext>
            </a:extLst>
          </p:cNvPr>
          <p:cNvSpPr>
            <a:spLocks noGrp="1"/>
          </p:cNvSpPr>
          <p:nvPr>
            <p:ph type="dt" sz="half" idx="10"/>
          </p:nvPr>
        </p:nvSpPr>
        <p:spPr/>
        <p:txBody>
          <a:bodyPr/>
          <a:lstStyle/>
          <a:p>
            <a:fld id="{2888BD03-CE78-474D-99F0-52ADCC158060}" type="datetimeFigureOut">
              <a:rPr lang="en-GB" smtClean="0"/>
              <a:t>15/04/2025</a:t>
            </a:fld>
            <a:endParaRPr lang="en-GB"/>
          </a:p>
        </p:txBody>
      </p:sp>
      <p:sp>
        <p:nvSpPr>
          <p:cNvPr id="6" name="Footer Placeholder 5">
            <a:extLst>
              <a:ext uri="{FF2B5EF4-FFF2-40B4-BE49-F238E27FC236}">
                <a16:creationId xmlns:a16="http://schemas.microsoft.com/office/drawing/2014/main" id="{5AB75A0B-6C6E-D9A9-FFB9-08920FFF43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1C141-A68E-3100-196B-5F032D75A88E}"/>
              </a:ext>
            </a:extLst>
          </p:cNvPr>
          <p:cNvSpPr>
            <a:spLocks noGrp="1"/>
          </p:cNvSpPr>
          <p:nvPr>
            <p:ph type="sldNum" sz="quarter" idx="12"/>
          </p:nvPr>
        </p:nvSpPr>
        <p:spPr/>
        <p:txBody>
          <a:bodyPr/>
          <a:lstStyle/>
          <a:p>
            <a:fld id="{0C1171B0-FD73-41B6-8EE1-98280EF70E96}" type="slidenum">
              <a:rPr lang="en-GB" smtClean="0"/>
              <a:t>‹#›</a:t>
            </a:fld>
            <a:endParaRPr lang="en-GB"/>
          </a:p>
        </p:txBody>
      </p:sp>
    </p:spTree>
    <p:extLst>
      <p:ext uri="{BB962C8B-B14F-4D97-AF65-F5344CB8AC3E}">
        <p14:creationId xmlns:p14="http://schemas.microsoft.com/office/powerpoint/2010/main" val="2738094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EE32-D258-4958-10AA-4AB7E149E7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2318BDB-7E85-73BE-4158-5B47A5A5D5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0822E-66B8-2831-4EF7-3161115EEF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D05409C-EB06-25B1-6AB9-638229E28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C967BA-4AC5-BE82-EA5D-60C1ACF954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DEBE97E-486D-1238-9E5D-6741EF351CEE}"/>
              </a:ext>
            </a:extLst>
          </p:cNvPr>
          <p:cNvSpPr>
            <a:spLocks noGrp="1"/>
          </p:cNvSpPr>
          <p:nvPr>
            <p:ph type="dt" sz="half" idx="10"/>
          </p:nvPr>
        </p:nvSpPr>
        <p:spPr/>
        <p:txBody>
          <a:bodyPr/>
          <a:lstStyle/>
          <a:p>
            <a:fld id="{2888BD03-CE78-474D-99F0-52ADCC158060}" type="datetimeFigureOut">
              <a:rPr lang="en-GB" smtClean="0"/>
              <a:t>15/04/2025</a:t>
            </a:fld>
            <a:endParaRPr lang="en-GB"/>
          </a:p>
        </p:txBody>
      </p:sp>
      <p:sp>
        <p:nvSpPr>
          <p:cNvPr id="8" name="Footer Placeholder 7">
            <a:extLst>
              <a:ext uri="{FF2B5EF4-FFF2-40B4-BE49-F238E27FC236}">
                <a16:creationId xmlns:a16="http://schemas.microsoft.com/office/drawing/2014/main" id="{62E2EEC0-DDF3-363B-4A16-5A5C085CBE8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8DC7DE-67C0-9F38-098C-6A48F1BC1EE2}"/>
              </a:ext>
            </a:extLst>
          </p:cNvPr>
          <p:cNvSpPr>
            <a:spLocks noGrp="1"/>
          </p:cNvSpPr>
          <p:nvPr>
            <p:ph type="sldNum" sz="quarter" idx="12"/>
          </p:nvPr>
        </p:nvSpPr>
        <p:spPr/>
        <p:txBody>
          <a:bodyPr/>
          <a:lstStyle/>
          <a:p>
            <a:fld id="{0C1171B0-FD73-41B6-8EE1-98280EF70E96}" type="slidenum">
              <a:rPr lang="en-GB" smtClean="0"/>
              <a:t>‹#›</a:t>
            </a:fld>
            <a:endParaRPr lang="en-GB"/>
          </a:p>
        </p:txBody>
      </p:sp>
    </p:spTree>
    <p:extLst>
      <p:ext uri="{BB962C8B-B14F-4D97-AF65-F5344CB8AC3E}">
        <p14:creationId xmlns:p14="http://schemas.microsoft.com/office/powerpoint/2010/main" val="3531668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1CDF7-3319-6D9D-376D-8B8023BC68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8DA35A-6B7E-EF62-AAE9-393E7549F23F}"/>
              </a:ext>
            </a:extLst>
          </p:cNvPr>
          <p:cNvSpPr>
            <a:spLocks noGrp="1"/>
          </p:cNvSpPr>
          <p:nvPr>
            <p:ph type="dt" sz="half" idx="10"/>
          </p:nvPr>
        </p:nvSpPr>
        <p:spPr/>
        <p:txBody>
          <a:bodyPr/>
          <a:lstStyle/>
          <a:p>
            <a:fld id="{2888BD03-CE78-474D-99F0-52ADCC158060}" type="datetimeFigureOut">
              <a:rPr lang="en-GB" smtClean="0"/>
              <a:t>15/04/2025</a:t>
            </a:fld>
            <a:endParaRPr lang="en-GB"/>
          </a:p>
        </p:txBody>
      </p:sp>
      <p:sp>
        <p:nvSpPr>
          <p:cNvPr id="4" name="Footer Placeholder 3">
            <a:extLst>
              <a:ext uri="{FF2B5EF4-FFF2-40B4-BE49-F238E27FC236}">
                <a16:creationId xmlns:a16="http://schemas.microsoft.com/office/drawing/2014/main" id="{EEC5E5F6-ED18-04CC-9FE7-1C8B4441E8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4CF72B-7F18-420A-720C-6BA0F40F32E2}"/>
              </a:ext>
            </a:extLst>
          </p:cNvPr>
          <p:cNvSpPr>
            <a:spLocks noGrp="1"/>
          </p:cNvSpPr>
          <p:nvPr>
            <p:ph type="sldNum" sz="quarter" idx="12"/>
          </p:nvPr>
        </p:nvSpPr>
        <p:spPr/>
        <p:txBody>
          <a:bodyPr/>
          <a:lstStyle/>
          <a:p>
            <a:fld id="{0C1171B0-FD73-41B6-8EE1-98280EF70E96}" type="slidenum">
              <a:rPr lang="en-GB" smtClean="0"/>
              <a:t>‹#›</a:t>
            </a:fld>
            <a:endParaRPr lang="en-GB"/>
          </a:p>
        </p:txBody>
      </p:sp>
    </p:spTree>
    <p:extLst>
      <p:ext uri="{BB962C8B-B14F-4D97-AF65-F5344CB8AC3E}">
        <p14:creationId xmlns:p14="http://schemas.microsoft.com/office/powerpoint/2010/main" val="1311058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E31128-E218-E4F3-3C68-8E6A21D39AA3}"/>
              </a:ext>
            </a:extLst>
          </p:cNvPr>
          <p:cNvSpPr>
            <a:spLocks noGrp="1"/>
          </p:cNvSpPr>
          <p:nvPr>
            <p:ph type="dt" sz="half" idx="10"/>
          </p:nvPr>
        </p:nvSpPr>
        <p:spPr/>
        <p:txBody>
          <a:bodyPr/>
          <a:lstStyle/>
          <a:p>
            <a:fld id="{2888BD03-CE78-474D-99F0-52ADCC158060}" type="datetimeFigureOut">
              <a:rPr lang="en-GB" smtClean="0"/>
              <a:t>15/04/2025</a:t>
            </a:fld>
            <a:endParaRPr lang="en-GB"/>
          </a:p>
        </p:txBody>
      </p:sp>
      <p:sp>
        <p:nvSpPr>
          <p:cNvPr id="3" name="Footer Placeholder 2">
            <a:extLst>
              <a:ext uri="{FF2B5EF4-FFF2-40B4-BE49-F238E27FC236}">
                <a16:creationId xmlns:a16="http://schemas.microsoft.com/office/drawing/2014/main" id="{7A333A8D-0A56-A37B-9BCF-4023056A5E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918F57-2A97-BB33-332A-60F9C0DF8760}"/>
              </a:ext>
            </a:extLst>
          </p:cNvPr>
          <p:cNvSpPr>
            <a:spLocks noGrp="1"/>
          </p:cNvSpPr>
          <p:nvPr>
            <p:ph type="sldNum" sz="quarter" idx="12"/>
          </p:nvPr>
        </p:nvSpPr>
        <p:spPr/>
        <p:txBody>
          <a:bodyPr/>
          <a:lstStyle/>
          <a:p>
            <a:fld id="{0C1171B0-FD73-41B6-8EE1-98280EF70E96}" type="slidenum">
              <a:rPr lang="en-GB" smtClean="0"/>
              <a:t>‹#›</a:t>
            </a:fld>
            <a:endParaRPr lang="en-GB"/>
          </a:p>
        </p:txBody>
      </p:sp>
    </p:spTree>
    <p:extLst>
      <p:ext uri="{BB962C8B-B14F-4D97-AF65-F5344CB8AC3E}">
        <p14:creationId xmlns:p14="http://schemas.microsoft.com/office/powerpoint/2010/main" val="39950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9D6D-D911-BD3A-34FA-B0945ABE98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825431-F4FA-0FA8-00A8-2D5AA84D6C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8F4A01-F160-CC07-29A7-24215BE114F3}"/>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5" name="Footer Placeholder 4">
            <a:extLst>
              <a:ext uri="{FF2B5EF4-FFF2-40B4-BE49-F238E27FC236}">
                <a16:creationId xmlns:a16="http://schemas.microsoft.com/office/drawing/2014/main" id="{4955A5E7-69CF-3168-6B3E-8C8044E7E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762272-E592-B4D3-F489-232C20539D0A}"/>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3318275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CBE75-A475-3F30-416D-2AD003BF9A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E5B2B9F-BBEB-1D0C-FBE5-5C7DC4F34D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A700793-CB53-52D9-2502-616B3F12B6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560FF6-C55C-6436-2345-19263DE3E780}"/>
              </a:ext>
            </a:extLst>
          </p:cNvPr>
          <p:cNvSpPr>
            <a:spLocks noGrp="1"/>
          </p:cNvSpPr>
          <p:nvPr>
            <p:ph type="dt" sz="half" idx="10"/>
          </p:nvPr>
        </p:nvSpPr>
        <p:spPr/>
        <p:txBody>
          <a:bodyPr/>
          <a:lstStyle/>
          <a:p>
            <a:fld id="{2888BD03-CE78-474D-99F0-52ADCC158060}" type="datetimeFigureOut">
              <a:rPr lang="en-GB" smtClean="0"/>
              <a:t>15/04/2025</a:t>
            </a:fld>
            <a:endParaRPr lang="en-GB"/>
          </a:p>
        </p:txBody>
      </p:sp>
      <p:sp>
        <p:nvSpPr>
          <p:cNvPr id="6" name="Footer Placeholder 5">
            <a:extLst>
              <a:ext uri="{FF2B5EF4-FFF2-40B4-BE49-F238E27FC236}">
                <a16:creationId xmlns:a16="http://schemas.microsoft.com/office/drawing/2014/main" id="{93AE74F6-3FF8-0EA9-F429-7EA4F06344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FB2A12-14F8-0DD8-84BB-09D16238AE84}"/>
              </a:ext>
            </a:extLst>
          </p:cNvPr>
          <p:cNvSpPr>
            <a:spLocks noGrp="1"/>
          </p:cNvSpPr>
          <p:nvPr>
            <p:ph type="sldNum" sz="quarter" idx="12"/>
          </p:nvPr>
        </p:nvSpPr>
        <p:spPr/>
        <p:txBody>
          <a:bodyPr/>
          <a:lstStyle/>
          <a:p>
            <a:fld id="{0C1171B0-FD73-41B6-8EE1-98280EF70E96}" type="slidenum">
              <a:rPr lang="en-GB" smtClean="0"/>
              <a:t>‹#›</a:t>
            </a:fld>
            <a:endParaRPr lang="en-GB"/>
          </a:p>
        </p:txBody>
      </p:sp>
    </p:spTree>
    <p:extLst>
      <p:ext uri="{BB962C8B-B14F-4D97-AF65-F5344CB8AC3E}">
        <p14:creationId xmlns:p14="http://schemas.microsoft.com/office/powerpoint/2010/main" val="3067680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32FE6-72E9-A1C2-59BC-57CF6394EC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31CE264-275E-4593-6F29-9DE862D270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C0DD1C-CB0D-4366-6E10-835CC97D8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B254A5-37B9-5DB0-1FA5-077DC0CA9DFF}"/>
              </a:ext>
            </a:extLst>
          </p:cNvPr>
          <p:cNvSpPr>
            <a:spLocks noGrp="1"/>
          </p:cNvSpPr>
          <p:nvPr>
            <p:ph type="dt" sz="half" idx="10"/>
          </p:nvPr>
        </p:nvSpPr>
        <p:spPr/>
        <p:txBody>
          <a:bodyPr/>
          <a:lstStyle/>
          <a:p>
            <a:fld id="{2888BD03-CE78-474D-99F0-52ADCC158060}" type="datetimeFigureOut">
              <a:rPr lang="en-GB" smtClean="0"/>
              <a:t>15/04/2025</a:t>
            </a:fld>
            <a:endParaRPr lang="en-GB"/>
          </a:p>
        </p:txBody>
      </p:sp>
      <p:sp>
        <p:nvSpPr>
          <p:cNvPr id="6" name="Footer Placeholder 5">
            <a:extLst>
              <a:ext uri="{FF2B5EF4-FFF2-40B4-BE49-F238E27FC236}">
                <a16:creationId xmlns:a16="http://schemas.microsoft.com/office/drawing/2014/main" id="{B42E5AC4-E112-EBB3-DCF8-DF1A7543F8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EC41AA-F086-33B4-8DFB-1CAB2989CA6C}"/>
              </a:ext>
            </a:extLst>
          </p:cNvPr>
          <p:cNvSpPr>
            <a:spLocks noGrp="1"/>
          </p:cNvSpPr>
          <p:nvPr>
            <p:ph type="sldNum" sz="quarter" idx="12"/>
          </p:nvPr>
        </p:nvSpPr>
        <p:spPr/>
        <p:txBody>
          <a:bodyPr/>
          <a:lstStyle/>
          <a:p>
            <a:fld id="{0C1171B0-FD73-41B6-8EE1-98280EF70E96}" type="slidenum">
              <a:rPr lang="en-GB" smtClean="0"/>
              <a:t>‹#›</a:t>
            </a:fld>
            <a:endParaRPr lang="en-GB"/>
          </a:p>
        </p:txBody>
      </p:sp>
    </p:spTree>
    <p:extLst>
      <p:ext uri="{BB962C8B-B14F-4D97-AF65-F5344CB8AC3E}">
        <p14:creationId xmlns:p14="http://schemas.microsoft.com/office/powerpoint/2010/main" val="2083973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CA607-573E-A2D2-9C98-DF12376E2DF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8861C-C9F4-1F73-8CAD-287200691E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B3EAE5-15F4-F505-DD97-AAC9E69E4CE9}"/>
              </a:ext>
            </a:extLst>
          </p:cNvPr>
          <p:cNvSpPr>
            <a:spLocks noGrp="1"/>
          </p:cNvSpPr>
          <p:nvPr>
            <p:ph type="dt" sz="half" idx="10"/>
          </p:nvPr>
        </p:nvSpPr>
        <p:spPr/>
        <p:txBody>
          <a:bodyPr/>
          <a:lstStyle/>
          <a:p>
            <a:fld id="{2888BD03-CE78-474D-99F0-52ADCC158060}" type="datetimeFigureOut">
              <a:rPr lang="en-GB" smtClean="0"/>
              <a:t>15/04/2025</a:t>
            </a:fld>
            <a:endParaRPr lang="en-GB"/>
          </a:p>
        </p:txBody>
      </p:sp>
      <p:sp>
        <p:nvSpPr>
          <p:cNvPr id="5" name="Footer Placeholder 4">
            <a:extLst>
              <a:ext uri="{FF2B5EF4-FFF2-40B4-BE49-F238E27FC236}">
                <a16:creationId xmlns:a16="http://schemas.microsoft.com/office/drawing/2014/main" id="{B1B4F06B-3095-B1D8-D568-802540740E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97F499-62D7-C644-9F7F-A67513ACB469}"/>
              </a:ext>
            </a:extLst>
          </p:cNvPr>
          <p:cNvSpPr>
            <a:spLocks noGrp="1"/>
          </p:cNvSpPr>
          <p:nvPr>
            <p:ph type="sldNum" sz="quarter" idx="12"/>
          </p:nvPr>
        </p:nvSpPr>
        <p:spPr/>
        <p:txBody>
          <a:bodyPr/>
          <a:lstStyle/>
          <a:p>
            <a:fld id="{0C1171B0-FD73-41B6-8EE1-98280EF70E96}" type="slidenum">
              <a:rPr lang="en-GB" smtClean="0"/>
              <a:t>‹#›</a:t>
            </a:fld>
            <a:endParaRPr lang="en-GB"/>
          </a:p>
        </p:txBody>
      </p:sp>
    </p:spTree>
    <p:extLst>
      <p:ext uri="{BB962C8B-B14F-4D97-AF65-F5344CB8AC3E}">
        <p14:creationId xmlns:p14="http://schemas.microsoft.com/office/powerpoint/2010/main" val="28787502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FD4205-6C7D-1458-8417-E08AA54B32F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F97072A-F856-5799-FFB7-259E320D44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1D9E38-A506-2AAF-B2E3-59AEA6E6446F}"/>
              </a:ext>
            </a:extLst>
          </p:cNvPr>
          <p:cNvSpPr>
            <a:spLocks noGrp="1"/>
          </p:cNvSpPr>
          <p:nvPr>
            <p:ph type="dt" sz="half" idx="10"/>
          </p:nvPr>
        </p:nvSpPr>
        <p:spPr/>
        <p:txBody>
          <a:bodyPr/>
          <a:lstStyle/>
          <a:p>
            <a:fld id="{2888BD03-CE78-474D-99F0-52ADCC158060}" type="datetimeFigureOut">
              <a:rPr lang="en-GB" smtClean="0"/>
              <a:t>15/04/2025</a:t>
            </a:fld>
            <a:endParaRPr lang="en-GB"/>
          </a:p>
        </p:txBody>
      </p:sp>
      <p:sp>
        <p:nvSpPr>
          <p:cNvPr id="5" name="Footer Placeholder 4">
            <a:extLst>
              <a:ext uri="{FF2B5EF4-FFF2-40B4-BE49-F238E27FC236}">
                <a16:creationId xmlns:a16="http://schemas.microsoft.com/office/drawing/2014/main" id="{F91CA8DF-C95D-7CB3-1912-435BA44AFF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28E80E-C363-7725-29C0-2DACC62BE503}"/>
              </a:ext>
            </a:extLst>
          </p:cNvPr>
          <p:cNvSpPr>
            <a:spLocks noGrp="1"/>
          </p:cNvSpPr>
          <p:nvPr>
            <p:ph type="sldNum" sz="quarter" idx="12"/>
          </p:nvPr>
        </p:nvSpPr>
        <p:spPr/>
        <p:txBody>
          <a:bodyPr/>
          <a:lstStyle/>
          <a:p>
            <a:fld id="{0C1171B0-FD73-41B6-8EE1-98280EF70E96}" type="slidenum">
              <a:rPr lang="en-GB" smtClean="0"/>
              <a:t>‹#›</a:t>
            </a:fld>
            <a:endParaRPr lang="en-GB"/>
          </a:p>
        </p:txBody>
      </p:sp>
    </p:spTree>
    <p:extLst>
      <p:ext uri="{BB962C8B-B14F-4D97-AF65-F5344CB8AC3E}">
        <p14:creationId xmlns:p14="http://schemas.microsoft.com/office/powerpoint/2010/main" val="3733682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4DE41-E22F-F857-F3A7-230FD6CBB8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D83867-767C-42B7-483E-39AC6B867D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F8FAE-1032-4DA2-BAC5-A1670DB0F5C5}"/>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5" name="Footer Placeholder 4">
            <a:extLst>
              <a:ext uri="{FF2B5EF4-FFF2-40B4-BE49-F238E27FC236}">
                <a16:creationId xmlns:a16="http://schemas.microsoft.com/office/drawing/2014/main" id="{2747BD6D-51AD-A3C7-E4D1-29A36A6DB8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343DA9-39B4-1940-85A4-6CE3A9CB584D}"/>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79055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AD422-F3E1-1B7B-993B-B2B6E48B28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9BACE5-4F38-D11F-DEB7-7974FEDD63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C6F5A3-619C-ACC4-9CD9-4FF1D13E3B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951D5F-C539-A4A3-92E7-BC9CDF6AB815}"/>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6" name="Footer Placeholder 5">
            <a:extLst>
              <a:ext uri="{FF2B5EF4-FFF2-40B4-BE49-F238E27FC236}">
                <a16:creationId xmlns:a16="http://schemas.microsoft.com/office/drawing/2014/main" id="{9A2F2F13-049E-35E8-FBAB-0810F6E5FF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980873-9DE5-F0C5-4F15-E8954C893723}"/>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3919626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69FB8-6C23-88CF-3FEC-98785E9C100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6D768C-189E-6B7F-A90F-6DC9E878A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A5299A-3166-6662-513B-5C7F799A91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76C44B-2985-B8D1-CF51-04A53F1FF9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62524A-2862-4500-CF89-A8B30AA991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3ECC55-734A-FC5B-2C2A-5A3191560048}"/>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8" name="Footer Placeholder 7">
            <a:extLst>
              <a:ext uri="{FF2B5EF4-FFF2-40B4-BE49-F238E27FC236}">
                <a16:creationId xmlns:a16="http://schemas.microsoft.com/office/drawing/2014/main" id="{D48BF803-24D9-4394-E782-6EAC58CB4E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1126100-BB3D-B60A-8A1D-56187D0ECE96}"/>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3556799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C625-857E-B4F8-D4F9-161B1B2C4E6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3BDB7AD-1FC5-0934-2F61-367DFE5CA7A3}"/>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4" name="Footer Placeholder 3">
            <a:extLst>
              <a:ext uri="{FF2B5EF4-FFF2-40B4-BE49-F238E27FC236}">
                <a16:creationId xmlns:a16="http://schemas.microsoft.com/office/drawing/2014/main" id="{5FB37440-6C85-6BA1-E6CB-B824DDD4463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B3D36F5-F39A-175F-34A3-6AFAED53C285}"/>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63292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0966B-EBCB-DD9E-B31D-C8D68939CA50}"/>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3" name="Footer Placeholder 2">
            <a:extLst>
              <a:ext uri="{FF2B5EF4-FFF2-40B4-BE49-F238E27FC236}">
                <a16:creationId xmlns:a16="http://schemas.microsoft.com/office/drawing/2014/main" id="{956AE3BE-9633-81D7-D5EF-172C1D9F1CA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C82F38-C27E-E1A1-D338-7C049F8E8F2C}"/>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776338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300FC-D7D4-3610-6B87-E47445F92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2DC7909-542A-210D-6E5F-27E2734C30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00D8A05-4EEF-0A57-F41B-7DEC248A2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BDCC2C-3CA7-7104-380C-9528C4F1B6DA}"/>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6" name="Footer Placeholder 5">
            <a:extLst>
              <a:ext uri="{FF2B5EF4-FFF2-40B4-BE49-F238E27FC236}">
                <a16:creationId xmlns:a16="http://schemas.microsoft.com/office/drawing/2014/main" id="{2CA9E30B-9DE4-397C-D1A6-88735BD231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A2DC61-28FE-2CC7-8CA7-F7328D88C2FE}"/>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1253538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7995E-8A98-9788-3D15-F5A5E294D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F78ABA3-E850-0BAB-3D1E-4EF67288C7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B33940-C4DF-3C84-92C2-7355D364D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BE97E-B424-81E5-4E79-67F63D719C0E}"/>
              </a:ext>
            </a:extLst>
          </p:cNvPr>
          <p:cNvSpPr>
            <a:spLocks noGrp="1"/>
          </p:cNvSpPr>
          <p:nvPr>
            <p:ph type="dt" sz="half" idx="10"/>
          </p:nvPr>
        </p:nvSpPr>
        <p:spPr/>
        <p:txBody>
          <a:bodyPr/>
          <a:lstStyle/>
          <a:p>
            <a:fld id="{B53C9538-132C-4299-A058-0D910D769CBC}" type="datetimeFigureOut">
              <a:rPr lang="en-GB" smtClean="0"/>
              <a:t>15/04/2025</a:t>
            </a:fld>
            <a:endParaRPr lang="en-GB"/>
          </a:p>
        </p:txBody>
      </p:sp>
      <p:sp>
        <p:nvSpPr>
          <p:cNvPr id="6" name="Footer Placeholder 5">
            <a:extLst>
              <a:ext uri="{FF2B5EF4-FFF2-40B4-BE49-F238E27FC236}">
                <a16:creationId xmlns:a16="http://schemas.microsoft.com/office/drawing/2014/main" id="{DF1CB575-E488-E5AA-B6A6-703786539B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D6DFD7-E81E-2C02-594B-99DA77B8CFDF}"/>
              </a:ext>
            </a:extLst>
          </p:cNvPr>
          <p:cNvSpPr>
            <a:spLocks noGrp="1"/>
          </p:cNvSpPr>
          <p:nvPr>
            <p:ph type="sldNum" sz="quarter" idx="12"/>
          </p:nvPr>
        </p:nvSpPr>
        <p:spPr/>
        <p:txBody>
          <a:bodyPr/>
          <a:lstStyle/>
          <a:p>
            <a:fld id="{22D6A640-BD7C-4945-B24C-0559F372BBB7}" type="slidenum">
              <a:rPr lang="en-GB" smtClean="0"/>
              <a:t>‹#›</a:t>
            </a:fld>
            <a:endParaRPr lang="en-GB"/>
          </a:p>
        </p:txBody>
      </p:sp>
    </p:spTree>
    <p:extLst>
      <p:ext uri="{BB962C8B-B14F-4D97-AF65-F5344CB8AC3E}">
        <p14:creationId xmlns:p14="http://schemas.microsoft.com/office/powerpoint/2010/main" val="119680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72A41-CFF8-9BF0-A503-53D36CC04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C04655-8EA2-B7FA-EB2B-8C5FAE6E45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48EA5A-ED8C-84AB-7102-1F99283E07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C9538-132C-4299-A058-0D910D769CBC}" type="datetimeFigureOut">
              <a:rPr lang="en-GB" smtClean="0"/>
              <a:t>15/04/2025</a:t>
            </a:fld>
            <a:endParaRPr lang="en-GB"/>
          </a:p>
        </p:txBody>
      </p:sp>
      <p:sp>
        <p:nvSpPr>
          <p:cNvPr id="5" name="Footer Placeholder 4">
            <a:extLst>
              <a:ext uri="{FF2B5EF4-FFF2-40B4-BE49-F238E27FC236}">
                <a16:creationId xmlns:a16="http://schemas.microsoft.com/office/drawing/2014/main" id="{7E71DC1E-0C87-5E30-A8FD-9FDD9363E6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94DC333-420F-E041-166F-A5C01A9BF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6A640-BD7C-4945-B24C-0559F372BBB7}" type="slidenum">
              <a:rPr lang="en-GB" smtClean="0"/>
              <a:t>‹#›</a:t>
            </a:fld>
            <a:endParaRPr lang="en-GB"/>
          </a:p>
        </p:txBody>
      </p:sp>
    </p:spTree>
    <p:extLst>
      <p:ext uri="{BB962C8B-B14F-4D97-AF65-F5344CB8AC3E}">
        <p14:creationId xmlns:p14="http://schemas.microsoft.com/office/powerpoint/2010/main" val="298153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0A08A1-90AC-B344-299D-38E4D05F6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9CE078-6125-3D17-D71C-91908CD951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88BD03-CE78-474D-99F0-52ADCC158060}" type="datetimeFigureOut">
              <a:rPr lang="en-GB" smtClean="0"/>
              <a:t>15/04/2025</a:t>
            </a:fld>
            <a:endParaRPr lang="en-GB"/>
          </a:p>
        </p:txBody>
      </p:sp>
      <p:sp>
        <p:nvSpPr>
          <p:cNvPr id="5" name="Footer Placeholder 4">
            <a:extLst>
              <a:ext uri="{FF2B5EF4-FFF2-40B4-BE49-F238E27FC236}">
                <a16:creationId xmlns:a16="http://schemas.microsoft.com/office/drawing/2014/main" id="{492B7567-0A97-F003-72B0-43C0D8580C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CC15253-0872-E7B7-7DB2-F1C51B53C2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C1171B0-FD73-41B6-8EE1-98280EF70E96}" type="slidenum">
              <a:rPr lang="en-GB" smtClean="0"/>
              <a:t>‹#›</a:t>
            </a:fld>
            <a:endParaRPr lang="en-GB"/>
          </a:p>
        </p:txBody>
      </p:sp>
      <p:sp>
        <p:nvSpPr>
          <p:cNvPr id="7" name="Rectangle 6">
            <a:extLst>
              <a:ext uri="{FF2B5EF4-FFF2-40B4-BE49-F238E27FC236}">
                <a16:creationId xmlns:a16="http://schemas.microsoft.com/office/drawing/2014/main" id="{2F1F4712-8A72-D9CE-8F13-2EE71CDE7515}"/>
              </a:ext>
            </a:extLst>
          </p:cNvPr>
          <p:cNvSpPr/>
          <p:nvPr userDrawn="1"/>
        </p:nvSpPr>
        <p:spPr>
          <a:xfrm>
            <a:off x="-2975" y="985108"/>
            <a:ext cx="12192000" cy="5840235"/>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800" dirty="0"/>
          </a:p>
        </p:txBody>
      </p:sp>
      <p:sp>
        <p:nvSpPr>
          <p:cNvPr id="8" name="TextBox 7">
            <a:extLst>
              <a:ext uri="{FF2B5EF4-FFF2-40B4-BE49-F238E27FC236}">
                <a16:creationId xmlns:a16="http://schemas.microsoft.com/office/drawing/2014/main" id="{86C5B15F-4F76-8E12-2F0F-A7B68403EB6C}"/>
              </a:ext>
            </a:extLst>
          </p:cNvPr>
          <p:cNvSpPr txBox="1"/>
          <p:nvPr userDrawn="1"/>
        </p:nvSpPr>
        <p:spPr>
          <a:xfrm>
            <a:off x="7968208" y="6379799"/>
            <a:ext cx="4070103" cy="369332"/>
          </a:xfrm>
          <a:prstGeom prst="rect">
            <a:avLst/>
          </a:prstGeom>
          <a:noFill/>
        </p:spPr>
        <p:txBody>
          <a:bodyPr wrap="square" rtlCol="0">
            <a:spAutoFit/>
          </a:bodyPr>
          <a:lstStyle/>
          <a:p>
            <a:pPr algn="r"/>
            <a:r>
              <a:rPr lang="en-GB" sz="1800" b="1" dirty="0">
                <a:solidFill>
                  <a:srgbClr val="AF0111"/>
                </a:solidFill>
                <a:latin typeface="Calibri" panose="020F0502020204030204" pitchFamily="34" charset="0"/>
                <a:cs typeface="Calibri" panose="020F0502020204030204" pitchFamily="34" charset="0"/>
              </a:rPr>
              <a:t>ACS Learning and Consultancy Ltd </a:t>
            </a:r>
          </a:p>
        </p:txBody>
      </p:sp>
      <p:sp>
        <p:nvSpPr>
          <p:cNvPr id="9" name="Rectangle 8">
            <a:extLst>
              <a:ext uri="{FF2B5EF4-FFF2-40B4-BE49-F238E27FC236}">
                <a16:creationId xmlns:a16="http://schemas.microsoft.com/office/drawing/2014/main" id="{BB03B219-C0FE-E42C-204E-097BFECE0F17}"/>
              </a:ext>
            </a:extLst>
          </p:cNvPr>
          <p:cNvSpPr/>
          <p:nvPr userDrawn="1"/>
        </p:nvSpPr>
        <p:spPr>
          <a:xfrm>
            <a:off x="0" y="952005"/>
            <a:ext cx="12192000" cy="169289"/>
          </a:xfrm>
          <a:prstGeom prst="rect">
            <a:avLst/>
          </a:prstGeom>
          <a:solidFill>
            <a:srgbClr val="1C2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Logo">
            <a:extLst>
              <a:ext uri="{FF2B5EF4-FFF2-40B4-BE49-F238E27FC236}">
                <a16:creationId xmlns:a16="http://schemas.microsoft.com/office/drawing/2014/main" id="{73593E00-A4F1-6F2D-4D65-95D8808E1ADD}"/>
              </a:ext>
            </a:extLst>
          </p:cNvPr>
          <p:cNvPicPr/>
          <p:nvPr userDrawn="1"/>
        </p:nvPicPr>
        <p:blipFill>
          <a:blip r:embed="rId13" cstate="screen">
            <a:extLst>
              <a:ext uri="{28A0092B-C50C-407E-A947-70E740481C1C}">
                <a14:useLocalDpi xmlns:a14="http://schemas.microsoft.com/office/drawing/2010/main"/>
              </a:ext>
            </a:extLst>
          </a:blip>
          <a:stretch>
            <a:fillRect/>
          </a:stretch>
        </p:blipFill>
        <p:spPr>
          <a:xfrm>
            <a:off x="128396" y="109484"/>
            <a:ext cx="1640769" cy="786574"/>
          </a:xfrm>
          <a:prstGeom prst="rect">
            <a:avLst/>
          </a:prstGeom>
        </p:spPr>
      </p:pic>
      <p:pic>
        <p:nvPicPr>
          <p:cNvPr id="11" name="Picture 10" descr="A logo with text and numbers&#10;&#10;Description automatically generated">
            <a:extLst>
              <a:ext uri="{FF2B5EF4-FFF2-40B4-BE49-F238E27FC236}">
                <a16:creationId xmlns:a16="http://schemas.microsoft.com/office/drawing/2014/main" id="{61C665D6-0C1E-9CA9-C412-D3B8CC10678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06310" y="0"/>
            <a:ext cx="957294" cy="952005"/>
          </a:xfrm>
          <a:prstGeom prst="rect">
            <a:avLst/>
          </a:prstGeom>
        </p:spPr>
      </p:pic>
      <p:pic>
        <p:nvPicPr>
          <p:cNvPr id="12" name="Picture 11" descr="A close up of a logo&#10;&#10;Description automatically generated">
            <a:extLst>
              <a:ext uri="{FF2B5EF4-FFF2-40B4-BE49-F238E27FC236}">
                <a16:creationId xmlns:a16="http://schemas.microsoft.com/office/drawing/2014/main" id="{0132397E-9217-30C1-CE04-CCE97D29C605}"/>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465541" y="332316"/>
            <a:ext cx="1640769" cy="575387"/>
          </a:xfrm>
          <a:prstGeom prst="rect">
            <a:avLst/>
          </a:prstGeom>
        </p:spPr>
      </p:pic>
    </p:spTree>
    <p:extLst>
      <p:ext uri="{BB962C8B-B14F-4D97-AF65-F5344CB8AC3E}">
        <p14:creationId xmlns:p14="http://schemas.microsoft.com/office/powerpoint/2010/main" val="38023894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fif"/><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f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B345DB-555D-50B7-3B60-E82529BBCAAA}"/>
              </a:ext>
            </a:extLst>
          </p:cNvPr>
          <p:cNvSpPr/>
          <p:nvPr/>
        </p:nvSpPr>
        <p:spPr>
          <a:xfrm>
            <a:off x="831850" y="4869519"/>
            <a:ext cx="10528300" cy="1242719"/>
          </a:xfrm>
          <a:prstGeom prst="rect">
            <a:avLst/>
          </a:prstGeom>
          <a:solidFill>
            <a:srgbClr val="1C2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FB8AA2-3E44-3EF6-5ECD-BF4076ED4F0B}"/>
              </a:ext>
            </a:extLst>
          </p:cNvPr>
          <p:cNvSpPr>
            <a:spLocks noGrp="1"/>
          </p:cNvSpPr>
          <p:nvPr>
            <p:ph type="title"/>
          </p:nvPr>
        </p:nvSpPr>
        <p:spPr/>
        <p:txBody>
          <a:bodyPr/>
          <a:lstStyle/>
          <a:p>
            <a:endParaRPr lang="en-GB" dirty="0"/>
          </a:p>
        </p:txBody>
      </p:sp>
      <p:sp>
        <p:nvSpPr>
          <p:cNvPr id="4" name="Rectangle 3">
            <a:extLst>
              <a:ext uri="{FF2B5EF4-FFF2-40B4-BE49-F238E27FC236}">
                <a16:creationId xmlns:a16="http://schemas.microsoft.com/office/drawing/2014/main" id="{FE49204D-59E6-20FA-DBEF-577A25FFECB9}"/>
              </a:ext>
            </a:extLst>
          </p:cNvPr>
          <p:cNvSpPr/>
          <p:nvPr/>
        </p:nvSpPr>
        <p:spPr>
          <a:xfrm>
            <a:off x="844550" y="1709737"/>
            <a:ext cx="10528300" cy="3349373"/>
          </a:xfrm>
          <a:prstGeom prst="rect">
            <a:avLst/>
          </a:prstGeom>
          <a:solidFill>
            <a:schemeClr val="bg1">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2FC2B034-6FF7-3048-DD75-E1141FD4FC9B}"/>
              </a:ext>
            </a:extLst>
          </p:cNvPr>
          <p:cNvSpPr txBox="1"/>
          <p:nvPr/>
        </p:nvSpPr>
        <p:spPr>
          <a:xfrm>
            <a:off x="2489718" y="5148262"/>
            <a:ext cx="7212564" cy="584775"/>
          </a:xfrm>
          <a:prstGeom prst="rect">
            <a:avLst/>
          </a:prstGeom>
          <a:noFill/>
        </p:spPr>
        <p:txBody>
          <a:bodyPr wrap="square" rtlCol="0">
            <a:spAutoFit/>
          </a:bodyPr>
          <a:lstStyle/>
          <a:p>
            <a:pPr algn="ct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A world leading authority on Asbestos and Physical Risk Management 1978</a:t>
            </a:r>
          </a:p>
          <a:p>
            <a:pPr algn="ctr"/>
            <a:endParaRPr lang="en-GB" dirty="0"/>
          </a:p>
        </p:txBody>
      </p:sp>
      <p:sp>
        <p:nvSpPr>
          <p:cNvPr id="16" name="TextBox 15">
            <a:extLst>
              <a:ext uri="{FF2B5EF4-FFF2-40B4-BE49-F238E27FC236}">
                <a16:creationId xmlns:a16="http://schemas.microsoft.com/office/drawing/2014/main" id="{670243E2-0900-B170-AD0A-D077CA9730C3}"/>
              </a:ext>
            </a:extLst>
          </p:cNvPr>
          <p:cNvSpPr txBox="1"/>
          <p:nvPr/>
        </p:nvSpPr>
        <p:spPr>
          <a:xfrm>
            <a:off x="8839200" y="6379799"/>
            <a:ext cx="3199111" cy="369332"/>
          </a:xfrm>
          <a:prstGeom prst="rect">
            <a:avLst/>
          </a:prstGeom>
          <a:noFill/>
        </p:spPr>
        <p:txBody>
          <a:bodyPr wrap="square" rtlCol="0">
            <a:spAutoFit/>
          </a:bodyPr>
          <a:lstStyle/>
          <a:p>
            <a:pPr algn="r"/>
            <a:r>
              <a:rPr lang="en-GB" b="1" dirty="0">
                <a:solidFill>
                  <a:srgbClr val="A50021"/>
                </a:solidFill>
              </a:rPr>
              <a:t>ACS Learning </a:t>
            </a:r>
            <a:r>
              <a:rPr lang="en-GB" b="1" dirty="0">
                <a:solidFill>
                  <a:srgbClr val="AF0111"/>
                </a:solidFill>
              </a:rPr>
              <a:t>&amp; Consultancy Ltd</a:t>
            </a:r>
          </a:p>
        </p:txBody>
      </p:sp>
      <p:sp>
        <p:nvSpPr>
          <p:cNvPr id="15" name="TextBox 14">
            <a:extLst>
              <a:ext uri="{FF2B5EF4-FFF2-40B4-BE49-F238E27FC236}">
                <a16:creationId xmlns:a16="http://schemas.microsoft.com/office/drawing/2014/main" id="{5EBCBCFB-8634-706A-28DE-C2D87616B9F7}"/>
              </a:ext>
            </a:extLst>
          </p:cNvPr>
          <p:cNvSpPr txBox="1"/>
          <p:nvPr/>
        </p:nvSpPr>
        <p:spPr>
          <a:xfrm>
            <a:off x="3067940" y="2387806"/>
            <a:ext cx="487964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Originally presented at the EAF,</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Brussels, December 2024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A50021"/>
                </a:solidFill>
              </a:rPr>
              <a:t>GAZA the Latest Disaster</a:t>
            </a:r>
            <a:endParaRPr lang="en-GB"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t>Prof Dr Roger</a:t>
            </a:r>
            <a:r>
              <a:rPr kumimoji="0" lang="en-GB" sz="2400" b="1" i="0" u="none" strike="noStrike" kern="1200" cap="none" spc="0" normalizeH="0" baseline="0" noProof="0" dirty="0">
                <a:ln>
                  <a:noFill/>
                </a:ln>
                <a:effectLst/>
                <a:uLnTx/>
                <a:uFillTx/>
                <a:ea typeface="+mn-ea"/>
                <a:cs typeface="+mn-cs"/>
              </a:rPr>
              <a:t> Willey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t>C.E.O. ACS Risk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t>Board Member UKATA</a:t>
            </a:r>
          </a:p>
        </p:txBody>
      </p:sp>
      <p:pic>
        <p:nvPicPr>
          <p:cNvPr id="7" name="Picture 6" descr="A logo with text and numbers&#10;&#10;Description automatically generated">
            <a:extLst>
              <a:ext uri="{FF2B5EF4-FFF2-40B4-BE49-F238E27FC236}">
                <a16:creationId xmlns:a16="http://schemas.microsoft.com/office/drawing/2014/main" id="{B245ABDD-FF39-D3F5-BA4B-12BBBA73C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3902" y="44578"/>
            <a:ext cx="1674410" cy="1665159"/>
          </a:xfrm>
          <a:prstGeom prst="rect">
            <a:avLst/>
          </a:prstGeom>
        </p:spPr>
      </p:pic>
      <p:pic>
        <p:nvPicPr>
          <p:cNvPr id="9" name="Picture 8">
            <a:extLst>
              <a:ext uri="{FF2B5EF4-FFF2-40B4-BE49-F238E27FC236}">
                <a16:creationId xmlns:a16="http://schemas.microsoft.com/office/drawing/2014/main" id="{0DA68E89-ADBB-C156-95AC-B6911F7A7C7B}"/>
              </a:ext>
            </a:extLst>
          </p:cNvPr>
          <p:cNvPicPr/>
          <p:nvPr/>
        </p:nvPicPr>
        <p:blipFill>
          <a:blip r:embed="rId4">
            <a:extLst>
              <a:ext uri="{28A0092B-C50C-407E-A947-70E740481C1C}">
                <a14:useLocalDpi xmlns:a14="http://schemas.microsoft.com/office/drawing/2010/main" val="0"/>
              </a:ext>
            </a:extLst>
          </a:blip>
          <a:srcRect/>
          <a:stretch/>
        </p:blipFill>
        <p:spPr>
          <a:xfrm>
            <a:off x="0" y="36668"/>
            <a:ext cx="2922117" cy="1527176"/>
          </a:xfrm>
          <a:prstGeom prst="rect">
            <a:avLst/>
          </a:prstGeom>
        </p:spPr>
      </p:pic>
      <p:pic>
        <p:nvPicPr>
          <p:cNvPr id="10" name="Picture 9" descr="A close up of a logo&#10;&#10;Description automatically generated">
            <a:extLst>
              <a:ext uri="{FF2B5EF4-FFF2-40B4-BE49-F238E27FC236}">
                <a16:creationId xmlns:a16="http://schemas.microsoft.com/office/drawing/2014/main" id="{56E90429-D6EC-7E5B-E4DA-4B33E0BFDB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387" y="583260"/>
            <a:ext cx="3021515" cy="1059588"/>
          </a:xfrm>
          <a:prstGeom prst="rect">
            <a:avLst/>
          </a:prstGeom>
        </p:spPr>
      </p:pic>
    </p:spTree>
    <p:extLst>
      <p:ext uri="{BB962C8B-B14F-4D97-AF65-F5344CB8AC3E}">
        <p14:creationId xmlns:p14="http://schemas.microsoft.com/office/powerpoint/2010/main" val="468509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D9C6-CA06-ECB3-2D6F-788F591A0F82}"/>
              </a:ext>
            </a:extLst>
          </p:cNvPr>
          <p:cNvSpPr>
            <a:spLocks noGrp="1"/>
          </p:cNvSpPr>
          <p:nvPr>
            <p:ph type="title"/>
          </p:nvPr>
        </p:nvSpPr>
        <p:spPr>
          <a:xfrm>
            <a:off x="838200" y="1252329"/>
            <a:ext cx="10515600" cy="1093305"/>
          </a:xfrm>
        </p:spPr>
        <p:txBody>
          <a:bodyPr/>
          <a:lstStyle/>
          <a:p>
            <a:r>
              <a:rPr lang="en-GB" dirty="0"/>
              <a:t>                                </a:t>
            </a:r>
            <a:r>
              <a:rPr lang="en-GB" b="1" dirty="0"/>
              <a:t>An Example</a:t>
            </a:r>
          </a:p>
        </p:txBody>
      </p:sp>
      <p:sp>
        <p:nvSpPr>
          <p:cNvPr id="3" name="Content Placeholder 2">
            <a:extLst>
              <a:ext uri="{FF2B5EF4-FFF2-40B4-BE49-F238E27FC236}">
                <a16:creationId xmlns:a16="http://schemas.microsoft.com/office/drawing/2014/main" id="{301740EF-7BB1-8D6E-FBF0-745289DF1F95}"/>
              </a:ext>
            </a:extLst>
          </p:cNvPr>
          <p:cNvSpPr>
            <a:spLocks noGrp="1"/>
          </p:cNvSpPr>
          <p:nvPr>
            <p:ph idx="1"/>
          </p:nvPr>
        </p:nvSpPr>
        <p:spPr>
          <a:xfrm>
            <a:off x="934278" y="1825625"/>
            <a:ext cx="10419522" cy="4351338"/>
          </a:xfrm>
        </p:spPr>
        <p:txBody>
          <a:bodyPr>
            <a:normAutofit fontScale="92500" lnSpcReduction="10000"/>
          </a:bodyPr>
          <a:lstStyle/>
          <a:p>
            <a:endParaRPr lang="en-GB" dirty="0"/>
          </a:p>
          <a:p>
            <a:pPr>
              <a:buFont typeface="Wingdings" panose="05000000000000000000" pitchFamily="2" charset="2"/>
              <a:buChar char="§"/>
            </a:pPr>
            <a:r>
              <a:rPr lang="en-GB" dirty="0"/>
              <a:t>Electrician drilling AIB horizontally, exposure is 2 f/ml   (HSE)</a:t>
            </a:r>
          </a:p>
          <a:p>
            <a:pPr>
              <a:buFont typeface="Wingdings" panose="05000000000000000000" pitchFamily="2" charset="2"/>
              <a:buChar char="§"/>
            </a:pPr>
            <a:endParaRPr lang="en-GB" dirty="0"/>
          </a:p>
          <a:p>
            <a:pPr>
              <a:buFont typeface="Wingdings" panose="05000000000000000000" pitchFamily="2" charset="2"/>
              <a:buChar char="§"/>
            </a:pPr>
            <a:r>
              <a:rPr lang="en-GB" dirty="0"/>
              <a:t>(f/ml).yrs = 25        Thus  yrs = 25 /(f/ml)</a:t>
            </a:r>
          </a:p>
          <a:p>
            <a:pPr>
              <a:buFont typeface="Wingdings" panose="05000000000000000000" pitchFamily="2" charset="2"/>
              <a:buChar char="§"/>
            </a:pPr>
            <a:endParaRPr lang="en-GB" dirty="0"/>
          </a:p>
          <a:p>
            <a:pPr>
              <a:buFont typeface="Wingdings" panose="05000000000000000000" pitchFamily="2" charset="2"/>
              <a:buChar char="§"/>
            </a:pPr>
            <a:r>
              <a:rPr lang="en-GB" dirty="0"/>
              <a:t>How long would the electrician have to work : yrs = 25/2 = 12.5 years.</a:t>
            </a:r>
          </a:p>
          <a:p>
            <a:pPr marL="0" indent="0">
              <a:buNone/>
            </a:pPr>
            <a:endParaRPr lang="en-GB" dirty="0"/>
          </a:p>
          <a:p>
            <a:pPr>
              <a:buFont typeface="Wingdings" panose="05000000000000000000" pitchFamily="2" charset="2"/>
              <a:buChar char="§"/>
            </a:pPr>
            <a:r>
              <a:rPr lang="en-GB" dirty="0"/>
              <a:t>After 12.5 years there would be enough fibres in the lung to generate asbestosis or lung cancer (albeit in 25 – 35 years time). </a:t>
            </a:r>
            <a:r>
              <a:rPr lang="en-GB" i="1" dirty="0"/>
              <a:t>A ticking time bomb.   </a:t>
            </a:r>
          </a:p>
          <a:p>
            <a:pPr marL="0" indent="0">
              <a:buNone/>
            </a:pPr>
            <a:endParaRPr lang="en-GB" dirty="0"/>
          </a:p>
        </p:txBody>
      </p:sp>
    </p:spTree>
    <p:extLst>
      <p:ext uri="{BB962C8B-B14F-4D97-AF65-F5344CB8AC3E}">
        <p14:creationId xmlns:p14="http://schemas.microsoft.com/office/powerpoint/2010/main" val="145634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0FBE-B356-6A03-7E4E-1CEC6D60DDFF}"/>
              </a:ext>
            </a:extLst>
          </p:cNvPr>
          <p:cNvSpPr txBox="1">
            <a:spLocks/>
          </p:cNvSpPr>
          <p:nvPr/>
        </p:nvSpPr>
        <p:spPr>
          <a:xfrm>
            <a:off x="1981200" y="1318434"/>
            <a:ext cx="8229600" cy="11430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AF0011"/>
                </a:solidFill>
                <a:latin typeface="Calibri" panose="020F0502020204030204" pitchFamily="34" charset="0"/>
                <a:ea typeface="Calibri" panose="020F0502020204030204" pitchFamily="34" charset="0"/>
                <a:cs typeface="Calibri" panose="020F0502020204030204" pitchFamily="34" charset="0"/>
              </a:rPr>
              <a:t>Mesothelioma, asbestosis, and pleural thickening: time trends in annual deaths and Industrial Injuries Disablement Benefit (IIDB) cases.</a:t>
            </a:r>
            <a:endParaRPr lang="en-GB" sz="2800" b="1" dirty="0">
              <a:solidFill>
                <a:srgbClr val="AF001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A graph of diseased disease&#10;&#10;Description automatically generated with medium confidence">
            <a:extLst>
              <a:ext uri="{FF2B5EF4-FFF2-40B4-BE49-F238E27FC236}">
                <a16:creationId xmlns:a16="http://schemas.microsoft.com/office/drawing/2014/main" id="{B0EB4BED-966D-D8E2-7973-6B68FB6A0932}"/>
              </a:ext>
            </a:extLst>
          </p:cNvPr>
          <p:cNvPicPr>
            <a:picLocks noChangeAspect="1"/>
          </p:cNvPicPr>
          <p:nvPr/>
        </p:nvPicPr>
        <p:blipFill rotWithShape="1">
          <a:blip r:embed="rId2">
            <a:extLst>
              <a:ext uri="{28A0092B-C50C-407E-A947-70E740481C1C}">
                <a14:useLocalDpi xmlns:a14="http://schemas.microsoft.com/office/drawing/2010/main" val="0"/>
              </a:ext>
            </a:extLst>
          </a:blip>
          <a:srcRect t="13839"/>
          <a:stretch/>
        </p:blipFill>
        <p:spPr>
          <a:xfrm>
            <a:off x="2944756" y="2614408"/>
            <a:ext cx="6302488" cy="3143827"/>
          </a:xfrm>
          <a:prstGeom prst="rect">
            <a:avLst/>
          </a:prstGeom>
        </p:spPr>
      </p:pic>
      <p:sp>
        <p:nvSpPr>
          <p:cNvPr id="4" name="Footer Placeholder 2">
            <a:extLst>
              <a:ext uri="{FF2B5EF4-FFF2-40B4-BE49-F238E27FC236}">
                <a16:creationId xmlns:a16="http://schemas.microsoft.com/office/drawing/2014/main" id="{5FE53EE0-A9DF-3DBF-471C-14080F4D94C4}"/>
              </a:ext>
            </a:extLst>
          </p:cNvPr>
          <p:cNvSpPr txBox="1">
            <a:spLocks/>
          </p:cNvSpPr>
          <p:nvPr/>
        </p:nvSpPr>
        <p:spPr>
          <a:xfrm>
            <a:off x="4216111" y="5758235"/>
            <a:ext cx="3759777" cy="73010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dirty="0">
                <a:latin typeface="Calibri" panose="020F0502020204030204" pitchFamily="34" charset="0"/>
                <a:ea typeface="Calibri" panose="020F0502020204030204" pitchFamily="34" charset="0"/>
                <a:cs typeface="Calibri" panose="020F0502020204030204" pitchFamily="34" charset="0"/>
              </a:rPr>
              <a:t>UKATA - Asbestos Health Statistics / </a:t>
            </a:r>
            <a:r>
              <a:rPr lang="en-GB" dirty="0">
                <a:solidFill>
                  <a:srgbClr val="AF0011"/>
                </a:solidFill>
                <a:latin typeface="Calibri" panose="020F0502020204030204" pitchFamily="34" charset="0"/>
                <a:ea typeface="Calibri" panose="020F0502020204030204" pitchFamily="34" charset="0"/>
                <a:cs typeface="Calibri" panose="020F0502020204030204" pitchFamily="34" charset="0"/>
              </a:rPr>
              <a:t>updated 31/07/2024 </a:t>
            </a:r>
            <a:r>
              <a:rPr lang="en-GB" dirty="0">
                <a:latin typeface="Calibri" panose="020F0502020204030204" pitchFamily="34" charset="0"/>
                <a:ea typeface="Calibri" panose="020F0502020204030204" pitchFamily="34" charset="0"/>
                <a:cs typeface="Calibri" panose="020F0502020204030204" pitchFamily="34" charset="0"/>
              </a:rPr>
              <a:t>(v7)</a:t>
            </a:r>
          </a:p>
        </p:txBody>
      </p:sp>
    </p:spTree>
    <p:extLst>
      <p:ext uri="{BB962C8B-B14F-4D97-AF65-F5344CB8AC3E}">
        <p14:creationId xmlns:p14="http://schemas.microsoft.com/office/powerpoint/2010/main" val="331022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737B1-B0B5-9F9F-1F18-C0D70B205A0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EEE7EF10-AA9B-7B5C-A0AC-B21A58088271}"/>
              </a:ext>
            </a:extLst>
          </p:cNvPr>
          <p:cNvSpPr txBox="1"/>
          <p:nvPr/>
        </p:nvSpPr>
        <p:spPr>
          <a:xfrm>
            <a:off x="9411520" y="7014250"/>
            <a:ext cx="2553478" cy="369332"/>
          </a:xfrm>
          <a:prstGeom prst="rect">
            <a:avLst/>
          </a:prstGeom>
          <a:noFill/>
        </p:spPr>
        <p:txBody>
          <a:bodyPr wrap="square" rtlCol="0">
            <a:spAutoFit/>
          </a:bodyPr>
          <a:lstStyle/>
          <a:p>
            <a:pPr algn="r"/>
            <a:r>
              <a:rPr lang="en-GB" b="1" dirty="0">
                <a:solidFill>
                  <a:srgbClr val="AF0111"/>
                </a:solidFill>
              </a:rPr>
              <a:t>www.acsrisk.com</a:t>
            </a:r>
          </a:p>
        </p:txBody>
      </p:sp>
      <p:sp>
        <p:nvSpPr>
          <p:cNvPr id="2" name="TextBox 1">
            <a:extLst>
              <a:ext uri="{FF2B5EF4-FFF2-40B4-BE49-F238E27FC236}">
                <a16:creationId xmlns:a16="http://schemas.microsoft.com/office/drawing/2014/main" id="{209FA111-303C-F0DF-E865-7D4FE231398F}"/>
              </a:ext>
            </a:extLst>
          </p:cNvPr>
          <p:cNvSpPr txBox="1"/>
          <p:nvPr/>
        </p:nvSpPr>
        <p:spPr>
          <a:xfrm>
            <a:off x="4406755" y="1164565"/>
            <a:ext cx="3556423" cy="646331"/>
          </a:xfrm>
          <a:prstGeom prst="rect">
            <a:avLst/>
          </a:prstGeom>
          <a:noFill/>
        </p:spPr>
        <p:txBody>
          <a:bodyPr wrap="none" rtlCol="0">
            <a:spAutoFit/>
          </a:bodyPr>
          <a:lstStyle/>
          <a:p>
            <a:r>
              <a:rPr lang="en-GB" sz="3600" b="1" dirty="0">
                <a:solidFill>
                  <a:srgbClr val="AF0111"/>
                </a:solidFill>
                <a:effectLst/>
                <a:latin typeface="Aptos" panose="020B0004020202020204" pitchFamily="34" charset="0"/>
                <a:ea typeface="Aptos" panose="020B0004020202020204" pitchFamily="34" charset="0"/>
                <a:cs typeface="Aptos" panose="020B0004020202020204" pitchFamily="34" charset="0"/>
              </a:rPr>
              <a:t>The Twin Towers</a:t>
            </a:r>
            <a:endParaRPr lang="en-GB" sz="3600" b="1" dirty="0">
              <a:solidFill>
                <a:srgbClr val="AF0111"/>
              </a:solidFill>
            </a:endParaRPr>
          </a:p>
        </p:txBody>
      </p:sp>
      <p:pic>
        <p:nvPicPr>
          <p:cNvPr id="4" name="Picture 3" descr="A plane flying in the sky&#10;&#10;Description automatically generated">
            <a:extLst>
              <a:ext uri="{FF2B5EF4-FFF2-40B4-BE49-F238E27FC236}">
                <a16:creationId xmlns:a16="http://schemas.microsoft.com/office/drawing/2014/main" id="{B9654F56-E98E-BC45-6C3C-5EC864F3D7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6" y="2323046"/>
            <a:ext cx="3203575" cy="1800000"/>
          </a:xfrm>
          <a:prstGeom prst="rect">
            <a:avLst/>
          </a:prstGeom>
        </p:spPr>
      </p:pic>
      <p:pic>
        <p:nvPicPr>
          <p:cNvPr id="6" name="Picture 5" descr="A building explosion in the city&#10;&#10;Description automatically generated with medium confidence">
            <a:extLst>
              <a:ext uri="{FF2B5EF4-FFF2-40B4-BE49-F238E27FC236}">
                <a16:creationId xmlns:a16="http://schemas.microsoft.com/office/drawing/2014/main" id="{142A7088-AAE1-36E5-B3E0-D6EF7F5111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285" y="2927283"/>
            <a:ext cx="2160000" cy="2638818"/>
          </a:xfrm>
          <a:prstGeom prst="rect">
            <a:avLst/>
          </a:prstGeom>
        </p:spPr>
      </p:pic>
      <p:pic>
        <p:nvPicPr>
          <p:cNvPr id="8" name="Picture 7" descr="A group of people walking in the snow&#10;&#10;Description automatically generated">
            <a:extLst>
              <a:ext uri="{FF2B5EF4-FFF2-40B4-BE49-F238E27FC236}">
                <a16:creationId xmlns:a16="http://schemas.microsoft.com/office/drawing/2014/main" id="{E25B68BE-C79E-8EE0-83E7-05997EA46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7288" y="4244903"/>
            <a:ext cx="3019389" cy="1980000"/>
          </a:xfrm>
          <a:prstGeom prst="rect">
            <a:avLst/>
          </a:prstGeom>
        </p:spPr>
      </p:pic>
      <p:sp>
        <p:nvSpPr>
          <p:cNvPr id="12" name="TextBox 11">
            <a:extLst>
              <a:ext uri="{FF2B5EF4-FFF2-40B4-BE49-F238E27FC236}">
                <a16:creationId xmlns:a16="http://schemas.microsoft.com/office/drawing/2014/main" id="{1127E805-1E38-C928-0D3E-F6B678BB72A6}"/>
              </a:ext>
            </a:extLst>
          </p:cNvPr>
          <p:cNvSpPr txBox="1"/>
          <p:nvPr/>
        </p:nvSpPr>
        <p:spPr>
          <a:xfrm>
            <a:off x="126680" y="4489565"/>
            <a:ext cx="3521349" cy="830997"/>
          </a:xfrm>
          <a:prstGeom prst="rect">
            <a:avLst/>
          </a:prstGeom>
          <a:noFill/>
        </p:spPr>
        <p:txBody>
          <a:bodyPr wrap="none" rtlCol="0">
            <a:spAutoFit/>
          </a:bodyPr>
          <a:lstStyle/>
          <a:p>
            <a:pPr algn="ctr"/>
            <a:r>
              <a:rPr lang="en-GB" sz="2400" b="1" dirty="0">
                <a:solidFill>
                  <a:srgbClr val="AF0111"/>
                </a:solidFill>
                <a:effectLst/>
                <a:latin typeface="Aptos" panose="020B0004020202020204" pitchFamily="34" charset="0"/>
                <a:ea typeface="Aptos" panose="020B0004020202020204" pitchFamily="34" charset="0"/>
                <a:cs typeface="Aptos" panose="020B0004020202020204" pitchFamily="34" charset="0"/>
              </a:rPr>
              <a:t>Limpet asbestos</a:t>
            </a:r>
          </a:p>
          <a:p>
            <a:pPr algn="ctr"/>
            <a:r>
              <a:rPr lang="en-GB" sz="2400" b="1" dirty="0">
                <a:solidFill>
                  <a:srgbClr val="AF0111"/>
                </a:solidFill>
                <a:effectLst/>
                <a:latin typeface="Aptos" panose="020B0004020202020204" pitchFamily="34" charset="0"/>
                <a:ea typeface="Aptos" panose="020B0004020202020204" pitchFamily="34" charset="0"/>
                <a:cs typeface="Aptos" panose="020B0004020202020204" pitchFamily="34" charset="0"/>
              </a:rPr>
              <a:t>sprayed on steel frames</a:t>
            </a:r>
            <a:endParaRPr lang="en-GB" sz="2400" b="1" dirty="0">
              <a:solidFill>
                <a:srgbClr val="AF0111"/>
              </a:solidFill>
            </a:endParaRPr>
          </a:p>
        </p:txBody>
      </p:sp>
      <p:sp>
        <p:nvSpPr>
          <p:cNvPr id="13" name="TextBox 12">
            <a:extLst>
              <a:ext uri="{FF2B5EF4-FFF2-40B4-BE49-F238E27FC236}">
                <a16:creationId xmlns:a16="http://schemas.microsoft.com/office/drawing/2014/main" id="{DD88BCEB-484C-BBF8-46C2-5BDC7DFEEDCB}"/>
              </a:ext>
            </a:extLst>
          </p:cNvPr>
          <p:cNvSpPr txBox="1"/>
          <p:nvPr/>
        </p:nvSpPr>
        <p:spPr>
          <a:xfrm>
            <a:off x="9486030" y="2323046"/>
            <a:ext cx="2308581" cy="830997"/>
          </a:xfrm>
          <a:prstGeom prst="rect">
            <a:avLst/>
          </a:prstGeom>
          <a:noFill/>
        </p:spPr>
        <p:txBody>
          <a:bodyPr wrap="none" rtlCol="0">
            <a:spAutoFit/>
          </a:bodyPr>
          <a:lstStyle/>
          <a:p>
            <a:pPr algn="ctr"/>
            <a:r>
              <a:rPr lang="en-GB" sz="2400" b="1" dirty="0">
                <a:solidFill>
                  <a:srgbClr val="AF0111"/>
                </a:solidFill>
                <a:effectLst/>
                <a:latin typeface="Aptos" panose="020B0004020202020204" pitchFamily="34" charset="0"/>
                <a:ea typeface="Aptos" panose="020B0004020202020204" pitchFamily="34" charset="0"/>
                <a:cs typeface="Aptos" panose="020B0004020202020204" pitchFamily="34" charset="0"/>
              </a:rPr>
              <a:t>Probably about</a:t>
            </a:r>
          </a:p>
          <a:p>
            <a:pPr algn="ctr"/>
            <a:r>
              <a:rPr lang="en-GB" sz="2400" b="1" dirty="0">
                <a:solidFill>
                  <a:srgbClr val="AF0111"/>
                </a:solidFill>
                <a:effectLst/>
                <a:latin typeface="Aptos" panose="020B0004020202020204" pitchFamily="34" charset="0"/>
                <a:ea typeface="Aptos" panose="020B0004020202020204" pitchFamily="34" charset="0"/>
                <a:cs typeface="Aptos" panose="020B0004020202020204" pitchFamily="34" charset="0"/>
              </a:rPr>
              <a:t>1500 f/ml</a:t>
            </a:r>
            <a:r>
              <a:rPr lang="en-GB" sz="2400" dirty="0">
                <a:solidFill>
                  <a:srgbClr val="AF0111"/>
                </a:solidFill>
                <a:effectLst/>
                <a:latin typeface="Aptos" panose="020B0004020202020204" pitchFamily="34" charset="0"/>
                <a:ea typeface="Aptos" panose="020B0004020202020204" pitchFamily="34" charset="0"/>
                <a:cs typeface="Aptos" panose="020B0004020202020204" pitchFamily="34" charset="0"/>
              </a:rPr>
              <a:t>.</a:t>
            </a:r>
            <a:endParaRPr lang="en-GB" sz="2400" dirty="0">
              <a:solidFill>
                <a:srgbClr val="AF0111"/>
              </a:solidFill>
            </a:endParaRPr>
          </a:p>
        </p:txBody>
      </p:sp>
      <p:pic>
        <p:nvPicPr>
          <p:cNvPr id="5" name="Picture 4" descr="A group of people walking on a street&#10;&#10;Description automatically generated">
            <a:extLst>
              <a:ext uri="{FF2B5EF4-FFF2-40B4-BE49-F238E27FC236}">
                <a16:creationId xmlns:a16="http://schemas.microsoft.com/office/drawing/2014/main" id="{C492DC5F-6F50-1A8C-DC0C-C3CF29BC89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7288" y="1999317"/>
            <a:ext cx="3020400" cy="2069981"/>
          </a:xfrm>
          <a:prstGeom prst="rect">
            <a:avLst/>
          </a:prstGeom>
        </p:spPr>
      </p:pic>
      <p:pic>
        <p:nvPicPr>
          <p:cNvPr id="10" name="Picture 9" descr="A person in a white dress&#10;&#10;Description automatically generated">
            <a:extLst>
              <a:ext uri="{FF2B5EF4-FFF2-40B4-BE49-F238E27FC236}">
                <a16:creationId xmlns:a16="http://schemas.microsoft.com/office/drawing/2014/main" id="{B77F9969-B30C-050E-F094-220C2BFA5BF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6863" y="3302035"/>
            <a:ext cx="1889439" cy="2638800"/>
          </a:xfrm>
          <a:prstGeom prst="rect">
            <a:avLst/>
          </a:prstGeom>
        </p:spPr>
      </p:pic>
    </p:spTree>
    <p:extLst>
      <p:ext uri="{BB962C8B-B14F-4D97-AF65-F5344CB8AC3E}">
        <p14:creationId xmlns:p14="http://schemas.microsoft.com/office/powerpoint/2010/main" val="2695238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4B0C-281C-AC35-494B-233419AFF41A}"/>
              </a:ext>
            </a:extLst>
          </p:cNvPr>
          <p:cNvSpPr>
            <a:spLocks noGrp="1"/>
          </p:cNvSpPr>
          <p:nvPr>
            <p:ph type="title"/>
          </p:nvPr>
        </p:nvSpPr>
        <p:spPr>
          <a:xfrm>
            <a:off x="838200" y="1103243"/>
            <a:ext cx="10515600" cy="815009"/>
          </a:xfrm>
        </p:spPr>
        <p:txBody>
          <a:bodyPr/>
          <a:lstStyle/>
          <a:p>
            <a:r>
              <a:rPr lang="en-GB" dirty="0"/>
              <a:t>             The Consequences of 9/11/2001</a:t>
            </a:r>
          </a:p>
        </p:txBody>
      </p:sp>
      <p:sp>
        <p:nvSpPr>
          <p:cNvPr id="3" name="Content Placeholder 2">
            <a:extLst>
              <a:ext uri="{FF2B5EF4-FFF2-40B4-BE49-F238E27FC236}">
                <a16:creationId xmlns:a16="http://schemas.microsoft.com/office/drawing/2014/main" id="{7A5C4C5F-92A1-3EDA-4AC9-70E70C23EEEA}"/>
              </a:ext>
            </a:extLst>
          </p:cNvPr>
          <p:cNvSpPr>
            <a:spLocks noGrp="1"/>
          </p:cNvSpPr>
          <p:nvPr>
            <p:ph idx="1"/>
          </p:nvPr>
        </p:nvSpPr>
        <p:spPr>
          <a:xfrm>
            <a:off x="838200" y="2107095"/>
            <a:ext cx="10515600" cy="4069867"/>
          </a:xfrm>
        </p:spPr>
        <p:txBody>
          <a:bodyPr/>
          <a:lstStyle/>
          <a:p>
            <a:pPr>
              <a:buFont typeface="Wingdings" panose="05000000000000000000" pitchFamily="2" charset="2"/>
              <a:buChar char="§"/>
            </a:pPr>
            <a:r>
              <a:rPr lang="en-GB" dirty="0"/>
              <a:t>Killed in the attack	</a:t>
            </a:r>
            <a:r>
              <a:rPr lang="en-GB" b="1" dirty="0">
                <a:solidFill>
                  <a:srgbClr val="FF0000"/>
                </a:solidFill>
              </a:rPr>
              <a:t>2996</a:t>
            </a:r>
          </a:p>
          <a:p>
            <a:pPr>
              <a:buFont typeface="Wingdings" panose="05000000000000000000" pitchFamily="2" charset="2"/>
              <a:buChar char="§"/>
            </a:pPr>
            <a:endParaRPr lang="en-GB" dirty="0"/>
          </a:p>
          <a:p>
            <a:pPr>
              <a:buFont typeface="Wingdings" panose="05000000000000000000" pitchFamily="2" charset="2"/>
              <a:buChar char="§"/>
            </a:pPr>
            <a:r>
              <a:rPr lang="en-GB" dirty="0"/>
              <a:t>US Centres for Disease Control &amp; Prevention</a:t>
            </a:r>
          </a:p>
          <a:p>
            <a:pPr marL="0" indent="0">
              <a:buNone/>
            </a:pPr>
            <a:r>
              <a:rPr lang="en-GB" dirty="0"/>
              <a:t>   Set up a W.T.C. Health Programme to </a:t>
            </a:r>
            <a:r>
              <a:rPr lang="en-GB"/>
              <a:t>monitor W.T.C. </a:t>
            </a:r>
            <a:r>
              <a:rPr lang="en-GB" dirty="0"/>
              <a:t>diseases.</a:t>
            </a:r>
          </a:p>
          <a:p>
            <a:pPr marL="0" indent="0">
              <a:buNone/>
            </a:pPr>
            <a:r>
              <a:rPr lang="en-GB" dirty="0"/>
              <a:t>   Over 125 000 of 1</a:t>
            </a:r>
            <a:r>
              <a:rPr lang="en-GB" baseline="30000" dirty="0"/>
              <a:t>st</a:t>
            </a:r>
            <a:r>
              <a:rPr lang="en-GB" dirty="0"/>
              <a:t> Responders &amp; Survivors have long term effects,</a:t>
            </a:r>
          </a:p>
          <a:p>
            <a:pPr marL="0" indent="0">
              <a:buNone/>
            </a:pPr>
            <a:r>
              <a:rPr lang="en-GB" dirty="0"/>
              <a:t>   mostly due to inhalation of asbestos fibres.</a:t>
            </a:r>
          </a:p>
          <a:p>
            <a:pPr>
              <a:buFont typeface="Wingdings" panose="05000000000000000000" pitchFamily="2" charset="2"/>
              <a:buChar char="§"/>
            </a:pPr>
            <a:endParaRPr lang="en-GB" dirty="0"/>
          </a:p>
          <a:p>
            <a:pPr>
              <a:buFont typeface="Wingdings" panose="05000000000000000000" pitchFamily="2" charset="2"/>
              <a:buChar char="§"/>
            </a:pPr>
            <a:r>
              <a:rPr lang="en-GB" dirty="0"/>
              <a:t>By 2023 over </a:t>
            </a:r>
            <a:r>
              <a:rPr lang="en-GB" b="1" dirty="0">
                <a:solidFill>
                  <a:srgbClr val="FF0000"/>
                </a:solidFill>
              </a:rPr>
              <a:t>5700</a:t>
            </a:r>
            <a:r>
              <a:rPr lang="en-GB" dirty="0"/>
              <a:t> had died</a:t>
            </a:r>
          </a:p>
        </p:txBody>
      </p:sp>
    </p:spTree>
    <p:extLst>
      <p:ext uri="{BB962C8B-B14F-4D97-AF65-F5344CB8AC3E}">
        <p14:creationId xmlns:p14="http://schemas.microsoft.com/office/powerpoint/2010/main" val="243790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6C8F-C0CE-BE85-7469-FBB76751785B}"/>
              </a:ext>
            </a:extLst>
          </p:cNvPr>
          <p:cNvSpPr>
            <a:spLocks noGrp="1"/>
          </p:cNvSpPr>
          <p:nvPr>
            <p:ph type="title"/>
          </p:nvPr>
        </p:nvSpPr>
        <p:spPr>
          <a:xfrm>
            <a:off x="838200" y="1123121"/>
            <a:ext cx="10515600" cy="695739"/>
          </a:xfrm>
        </p:spPr>
        <p:txBody>
          <a:bodyPr/>
          <a:lstStyle/>
          <a:p>
            <a:r>
              <a:rPr lang="en-GB" dirty="0"/>
              <a:t>                              Comparisons</a:t>
            </a:r>
          </a:p>
        </p:txBody>
      </p:sp>
      <p:sp>
        <p:nvSpPr>
          <p:cNvPr id="3" name="Content Placeholder 2">
            <a:extLst>
              <a:ext uri="{FF2B5EF4-FFF2-40B4-BE49-F238E27FC236}">
                <a16:creationId xmlns:a16="http://schemas.microsoft.com/office/drawing/2014/main" id="{83310067-E7DA-00D9-A0A9-BCF711B73761}"/>
              </a:ext>
            </a:extLst>
          </p:cNvPr>
          <p:cNvSpPr>
            <a:spLocks noGrp="1"/>
          </p:cNvSpPr>
          <p:nvPr>
            <p:ph idx="1"/>
          </p:nvPr>
        </p:nvSpPr>
        <p:spPr>
          <a:xfrm>
            <a:off x="838200" y="2335695"/>
            <a:ext cx="10515600" cy="3841267"/>
          </a:xfrm>
        </p:spPr>
        <p:txBody>
          <a:bodyPr/>
          <a:lstStyle/>
          <a:p>
            <a:pPr marL="0" indent="0">
              <a:buNone/>
            </a:pPr>
            <a:r>
              <a:rPr lang="en-GB" b="1" dirty="0"/>
              <a:t>                                                  WTC		    Gaza</a:t>
            </a:r>
          </a:p>
          <a:p>
            <a:pPr>
              <a:buFont typeface="Wingdings" panose="05000000000000000000" pitchFamily="2" charset="2"/>
              <a:buChar char="§"/>
            </a:pPr>
            <a:r>
              <a:rPr lang="en-GB" dirty="0"/>
              <a:t>Debris tonnes		1.8 m		    15.3 m</a:t>
            </a:r>
          </a:p>
          <a:p>
            <a:pPr marL="0" indent="0">
              <a:buNone/>
            </a:pPr>
            <a:endParaRPr lang="en-GB" dirty="0"/>
          </a:p>
          <a:p>
            <a:pPr>
              <a:buFont typeface="Wingdings" panose="05000000000000000000" pitchFamily="2" charset="2"/>
              <a:buChar char="§"/>
            </a:pPr>
            <a:r>
              <a:rPr lang="en-GB" dirty="0"/>
              <a:t>Fibres released	            2000 t	                 80 000 t</a:t>
            </a:r>
          </a:p>
          <a:p>
            <a:pPr>
              <a:buFont typeface="Wingdings" panose="05000000000000000000" pitchFamily="2" charset="2"/>
              <a:buChar char="§"/>
            </a:pPr>
            <a:endParaRPr lang="en-GB" dirty="0"/>
          </a:p>
          <a:p>
            <a:pPr>
              <a:buFont typeface="Wingdings" panose="05000000000000000000" pitchFamily="2" charset="2"/>
              <a:buChar char="§"/>
            </a:pPr>
            <a:r>
              <a:rPr lang="en-GB" dirty="0"/>
              <a:t>People exposed        410K – 525K          possibly 1 – 2 m</a:t>
            </a:r>
          </a:p>
        </p:txBody>
      </p:sp>
    </p:spTree>
    <p:extLst>
      <p:ext uri="{BB962C8B-B14F-4D97-AF65-F5344CB8AC3E}">
        <p14:creationId xmlns:p14="http://schemas.microsoft.com/office/powerpoint/2010/main" val="194142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14AE5-386A-1EE5-E827-E2DE172B447D}"/>
              </a:ext>
            </a:extLst>
          </p:cNvPr>
          <p:cNvSpPr>
            <a:spLocks noGrp="1"/>
          </p:cNvSpPr>
          <p:nvPr>
            <p:ph type="title"/>
          </p:nvPr>
        </p:nvSpPr>
        <p:spPr>
          <a:xfrm>
            <a:off x="838200" y="1311965"/>
            <a:ext cx="10515600" cy="924339"/>
          </a:xfrm>
        </p:spPr>
        <p:txBody>
          <a:bodyPr/>
          <a:lstStyle/>
          <a:p>
            <a:r>
              <a:rPr lang="en-GB" dirty="0"/>
              <a:t>                            </a:t>
            </a:r>
            <a:r>
              <a:rPr lang="en-GB" sz="3600" b="1" dirty="0"/>
              <a:t>The Twin Towers</a:t>
            </a:r>
          </a:p>
        </p:txBody>
      </p:sp>
      <p:sp>
        <p:nvSpPr>
          <p:cNvPr id="3" name="Content Placeholder 2">
            <a:extLst>
              <a:ext uri="{FF2B5EF4-FFF2-40B4-BE49-F238E27FC236}">
                <a16:creationId xmlns:a16="http://schemas.microsoft.com/office/drawing/2014/main" id="{6DEF37A0-DEDE-B080-56FB-D438C01FB6E9}"/>
              </a:ext>
            </a:extLst>
          </p:cNvPr>
          <p:cNvSpPr>
            <a:spLocks noGrp="1"/>
          </p:cNvSpPr>
          <p:nvPr>
            <p:ph idx="1"/>
          </p:nvPr>
        </p:nvSpPr>
        <p:spPr>
          <a:xfrm>
            <a:off x="838200" y="2136913"/>
            <a:ext cx="10515600" cy="4040050"/>
          </a:xfrm>
        </p:spPr>
        <p:txBody>
          <a:bodyPr>
            <a:normAutofit/>
          </a:bodyPr>
          <a:lstStyle/>
          <a:p>
            <a:pPr>
              <a:buFont typeface="Wingdings" panose="05000000000000000000" pitchFamily="2" charset="2"/>
              <a:buChar char="§"/>
            </a:pPr>
            <a:r>
              <a:rPr lang="en-GB" dirty="0"/>
              <a:t>Sprayed/limpet asbestos on steel structure of tower.</a:t>
            </a:r>
          </a:p>
          <a:p>
            <a:pPr>
              <a:buFont typeface="Wingdings" panose="05000000000000000000" pitchFamily="2" charset="2"/>
              <a:buChar char="§"/>
            </a:pPr>
            <a:r>
              <a:rPr lang="en-GB" dirty="0"/>
              <a:t>Removal of limpet by hand from ceilings of Glasgow Airport  - 1000 f/ml (measured by ACS)</a:t>
            </a:r>
          </a:p>
          <a:p>
            <a:pPr>
              <a:buFont typeface="Wingdings" panose="05000000000000000000" pitchFamily="2" charset="2"/>
              <a:buChar char="§"/>
            </a:pPr>
            <a:r>
              <a:rPr lang="en-GB" dirty="0"/>
              <a:t>Estimate explosions caused even higher figure – estimate 1500 f/ml</a:t>
            </a:r>
          </a:p>
          <a:p>
            <a:pPr>
              <a:buFont typeface="Wingdings" panose="05000000000000000000" pitchFamily="2" charset="2"/>
              <a:buChar char="§"/>
            </a:pPr>
            <a:r>
              <a:rPr lang="en-GB" dirty="0"/>
              <a:t>How long for disease:  Yrs = 25/1500 = 0.017 yrs = 6 days</a:t>
            </a:r>
          </a:p>
          <a:p>
            <a:pPr>
              <a:buFont typeface="Wingdings" panose="05000000000000000000" pitchFamily="2" charset="2"/>
              <a:buChar char="§"/>
            </a:pPr>
            <a:r>
              <a:rPr lang="en-GB" dirty="0"/>
              <a:t>Explains the very high number of asbestos deaths amongst first responders.</a:t>
            </a:r>
          </a:p>
        </p:txBody>
      </p:sp>
    </p:spTree>
    <p:extLst>
      <p:ext uri="{BB962C8B-B14F-4D97-AF65-F5344CB8AC3E}">
        <p14:creationId xmlns:p14="http://schemas.microsoft.com/office/powerpoint/2010/main" val="1268343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016BD-7328-D9E4-4280-CFDA2C936703}"/>
              </a:ext>
            </a:extLst>
          </p:cNvPr>
          <p:cNvSpPr>
            <a:spLocks noGrp="1"/>
          </p:cNvSpPr>
          <p:nvPr>
            <p:ph type="title"/>
          </p:nvPr>
        </p:nvSpPr>
        <p:spPr>
          <a:xfrm>
            <a:off x="838200" y="1212574"/>
            <a:ext cx="10515600" cy="795130"/>
          </a:xfrm>
        </p:spPr>
        <p:txBody>
          <a:bodyPr/>
          <a:lstStyle/>
          <a:p>
            <a:r>
              <a:rPr lang="en-GB" dirty="0"/>
              <a:t>                 </a:t>
            </a:r>
            <a:r>
              <a:rPr lang="en-GB" sz="3600" b="1" dirty="0"/>
              <a:t>Apply same methodology to Gaza</a:t>
            </a:r>
          </a:p>
        </p:txBody>
      </p:sp>
      <p:sp>
        <p:nvSpPr>
          <p:cNvPr id="3" name="Content Placeholder 2">
            <a:extLst>
              <a:ext uri="{FF2B5EF4-FFF2-40B4-BE49-F238E27FC236}">
                <a16:creationId xmlns:a16="http://schemas.microsoft.com/office/drawing/2014/main" id="{59CBC4DF-3339-3B9C-6E65-245BFDB31246}"/>
              </a:ext>
            </a:extLst>
          </p:cNvPr>
          <p:cNvSpPr>
            <a:spLocks noGrp="1"/>
          </p:cNvSpPr>
          <p:nvPr>
            <p:ph idx="1"/>
          </p:nvPr>
        </p:nvSpPr>
        <p:spPr>
          <a:xfrm>
            <a:off x="838200" y="2107095"/>
            <a:ext cx="10515600" cy="4069867"/>
          </a:xfrm>
        </p:spPr>
        <p:txBody>
          <a:bodyPr/>
          <a:lstStyle/>
          <a:p>
            <a:pPr>
              <a:buFont typeface="Wingdings" panose="05000000000000000000" pitchFamily="2" charset="2"/>
              <a:buChar char="§"/>
            </a:pPr>
            <a:r>
              <a:rPr lang="en-GB" dirty="0"/>
              <a:t>Assume all material is asbestos cement (best case scenario).</a:t>
            </a:r>
          </a:p>
          <a:p>
            <a:pPr marL="0" indent="0">
              <a:buNone/>
            </a:pPr>
            <a:endParaRPr lang="en-GB" dirty="0"/>
          </a:p>
          <a:p>
            <a:pPr>
              <a:buFont typeface="Wingdings" panose="05000000000000000000" pitchFamily="2" charset="2"/>
              <a:buChar char="§"/>
            </a:pPr>
            <a:r>
              <a:rPr lang="en-GB" dirty="0"/>
              <a:t>Exposure from disturbed AC is some 10% of that from disturbed limpet asbestos. Assume exposure is 10% of 1500 = 150 f/ml.</a:t>
            </a:r>
          </a:p>
          <a:p>
            <a:pPr marL="0" indent="0">
              <a:buNone/>
            </a:pPr>
            <a:endParaRPr lang="en-GB" dirty="0"/>
          </a:p>
          <a:p>
            <a:pPr>
              <a:buFont typeface="Wingdings" panose="05000000000000000000" pitchFamily="2" charset="2"/>
              <a:buChar char="§"/>
            </a:pPr>
            <a:r>
              <a:rPr lang="en-GB" dirty="0"/>
              <a:t>How long (yrs) = 25/(f/ml) = 25/150 = 0.17 yr = </a:t>
            </a:r>
            <a:r>
              <a:rPr lang="en-GB" dirty="0">
                <a:solidFill>
                  <a:srgbClr val="FF0000"/>
                </a:solidFill>
              </a:rPr>
              <a:t>62 days</a:t>
            </a:r>
            <a:r>
              <a:rPr lang="en-GB" dirty="0"/>
              <a:t>.</a:t>
            </a:r>
          </a:p>
          <a:p>
            <a:pPr marL="0" indent="0">
              <a:buNone/>
            </a:pPr>
            <a:endParaRPr lang="en-GB" dirty="0"/>
          </a:p>
          <a:p>
            <a:pPr>
              <a:buFont typeface="Wingdings" panose="05000000000000000000" pitchFamily="2" charset="2"/>
              <a:buChar char="§"/>
            </a:pPr>
            <a:r>
              <a:rPr lang="en-GB" dirty="0"/>
              <a:t>The bombings started in October 2023, approx. </a:t>
            </a:r>
            <a:r>
              <a:rPr lang="en-GB" dirty="0">
                <a:solidFill>
                  <a:srgbClr val="FF0000"/>
                </a:solidFill>
              </a:rPr>
              <a:t>558 days to </a:t>
            </a:r>
            <a:r>
              <a:rPr lang="en-GB" b="1" dirty="0">
                <a:solidFill>
                  <a:srgbClr val="FF0000"/>
                </a:solidFill>
              </a:rPr>
              <a:t>today</a:t>
            </a:r>
            <a:r>
              <a:rPr lang="en-GB" dirty="0">
                <a:solidFill>
                  <a:srgbClr val="FF0000"/>
                </a:solidFill>
              </a:rPr>
              <a:t> </a:t>
            </a:r>
          </a:p>
        </p:txBody>
      </p:sp>
    </p:spTree>
    <p:extLst>
      <p:ext uri="{BB962C8B-B14F-4D97-AF65-F5344CB8AC3E}">
        <p14:creationId xmlns:p14="http://schemas.microsoft.com/office/powerpoint/2010/main" val="322440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ED55-2C7D-427C-1A07-1FC2501F04EC}"/>
              </a:ext>
            </a:extLst>
          </p:cNvPr>
          <p:cNvSpPr>
            <a:spLocks noGrp="1"/>
          </p:cNvSpPr>
          <p:nvPr>
            <p:ph type="title"/>
          </p:nvPr>
        </p:nvSpPr>
        <p:spPr>
          <a:xfrm>
            <a:off x="838200" y="1252330"/>
            <a:ext cx="10515600" cy="496957"/>
          </a:xfrm>
        </p:spPr>
        <p:txBody>
          <a:bodyPr/>
          <a:lstStyle/>
          <a:p>
            <a:r>
              <a:rPr lang="en-GB" sz="3600" dirty="0"/>
              <a:t>                  </a:t>
            </a:r>
            <a:r>
              <a:rPr lang="en-GB" sz="3600" b="1" dirty="0"/>
              <a:t>Another Important Factor is Age</a:t>
            </a:r>
          </a:p>
        </p:txBody>
      </p:sp>
      <p:sp>
        <p:nvSpPr>
          <p:cNvPr id="3" name="Content Placeholder 2">
            <a:extLst>
              <a:ext uri="{FF2B5EF4-FFF2-40B4-BE49-F238E27FC236}">
                <a16:creationId xmlns:a16="http://schemas.microsoft.com/office/drawing/2014/main" id="{5A970B62-339B-4121-C693-055B335F9080}"/>
              </a:ext>
            </a:extLst>
          </p:cNvPr>
          <p:cNvSpPr>
            <a:spLocks noGrp="1"/>
          </p:cNvSpPr>
          <p:nvPr>
            <p:ph idx="1"/>
          </p:nvPr>
        </p:nvSpPr>
        <p:spPr>
          <a:xfrm>
            <a:off x="838200" y="2067339"/>
            <a:ext cx="10515600" cy="4199076"/>
          </a:xfrm>
        </p:spPr>
        <p:txBody>
          <a:bodyPr>
            <a:normAutofit lnSpcReduction="10000"/>
          </a:bodyPr>
          <a:lstStyle/>
          <a:p>
            <a:pPr>
              <a:buFont typeface="Wingdings" panose="05000000000000000000" pitchFamily="2" charset="2"/>
              <a:buChar char="§"/>
            </a:pPr>
            <a:r>
              <a:rPr lang="en-GB" dirty="0"/>
              <a:t>A very large no. of refugees in the camps are children.</a:t>
            </a:r>
          </a:p>
          <a:p>
            <a:pPr marL="0" indent="0">
              <a:buNone/>
            </a:pPr>
            <a:endParaRPr lang="en-GB" dirty="0"/>
          </a:p>
          <a:p>
            <a:pPr>
              <a:buFont typeface="Wingdings" panose="05000000000000000000" pitchFamily="2" charset="2"/>
              <a:buChar char="§"/>
            </a:pPr>
            <a:r>
              <a:rPr lang="en-GB" dirty="0"/>
              <a:t>There is medical evidence that indicates that asbestos diseases increase as the time of exposure from birth decreases.</a:t>
            </a:r>
          </a:p>
          <a:p>
            <a:pPr marL="0" indent="0">
              <a:buNone/>
            </a:pPr>
            <a:r>
              <a:rPr lang="en-GB" dirty="0"/>
              <a:t>   </a:t>
            </a:r>
            <a:r>
              <a:rPr lang="en-GB" i="1" dirty="0"/>
              <a:t>Doll &amp; Peto, Effects on Health of Exposure to Asbestos, 1985</a:t>
            </a:r>
          </a:p>
          <a:p>
            <a:pPr marL="0" indent="0">
              <a:buNone/>
            </a:pPr>
            <a:r>
              <a:rPr lang="en-GB" i="1" dirty="0"/>
              <a:t>   HSE Books, ISBN 0 7176 1075 6</a:t>
            </a:r>
          </a:p>
          <a:p>
            <a:pPr marL="0" indent="0">
              <a:buNone/>
            </a:pPr>
            <a:endParaRPr lang="en-GB" dirty="0"/>
          </a:p>
          <a:p>
            <a:pPr>
              <a:buFont typeface="Wingdings" panose="05000000000000000000" pitchFamily="2" charset="2"/>
              <a:buChar char="§"/>
            </a:pPr>
            <a:r>
              <a:rPr lang="en-GB" dirty="0"/>
              <a:t>This means that the risk to the children of Gaza is even higher than the risks on the previous slide.</a:t>
            </a:r>
          </a:p>
          <a:p>
            <a:endParaRPr lang="en-GB" dirty="0"/>
          </a:p>
        </p:txBody>
      </p:sp>
    </p:spTree>
    <p:extLst>
      <p:ext uri="{BB962C8B-B14F-4D97-AF65-F5344CB8AC3E}">
        <p14:creationId xmlns:p14="http://schemas.microsoft.com/office/powerpoint/2010/main" val="27348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79D6D-9209-48A7-0803-78EA6D2D23B0}"/>
              </a:ext>
            </a:extLst>
          </p:cNvPr>
          <p:cNvSpPr>
            <a:spLocks noGrp="1"/>
          </p:cNvSpPr>
          <p:nvPr>
            <p:ph type="title"/>
          </p:nvPr>
        </p:nvSpPr>
        <p:spPr>
          <a:xfrm>
            <a:off x="838200" y="1272209"/>
            <a:ext cx="10515600" cy="695739"/>
          </a:xfrm>
        </p:spPr>
        <p:txBody>
          <a:bodyPr/>
          <a:lstStyle/>
          <a:p>
            <a:r>
              <a:rPr lang="en-GB" dirty="0"/>
              <a:t>                   </a:t>
            </a:r>
            <a:r>
              <a:rPr lang="en-GB" sz="3600" b="1" dirty="0"/>
              <a:t>Effect of Age at Exposure</a:t>
            </a:r>
          </a:p>
        </p:txBody>
      </p:sp>
      <p:sp>
        <p:nvSpPr>
          <p:cNvPr id="3" name="Content Placeholder 2">
            <a:extLst>
              <a:ext uri="{FF2B5EF4-FFF2-40B4-BE49-F238E27FC236}">
                <a16:creationId xmlns:a16="http://schemas.microsoft.com/office/drawing/2014/main" id="{C45E32D4-CB6C-93C8-FC32-4C2063DA47C6}"/>
              </a:ext>
            </a:extLst>
          </p:cNvPr>
          <p:cNvSpPr>
            <a:spLocks noGrp="1"/>
          </p:cNvSpPr>
          <p:nvPr>
            <p:ph idx="1"/>
          </p:nvPr>
        </p:nvSpPr>
        <p:spPr>
          <a:xfrm>
            <a:off x="838200" y="2186609"/>
            <a:ext cx="10515600" cy="3990354"/>
          </a:xfrm>
        </p:spPr>
        <p:txBody>
          <a:bodyPr/>
          <a:lstStyle/>
          <a:p>
            <a:pPr marL="0" indent="0">
              <a:buNone/>
            </a:pPr>
            <a:r>
              <a:rPr lang="en-GB" dirty="0"/>
              <a:t>    </a:t>
            </a:r>
            <a:r>
              <a:rPr lang="en-GB" sz="2400" dirty="0"/>
              <a:t>Incidence of disease (L) at any time (t)         L = k(time since 1</a:t>
            </a:r>
            <a:r>
              <a:rPr lang="en-GB" sz="2400" baseline="30000" dirty="0"/>
              <a:t>st</a:t>
            </a:r>
            <a:r>
              <a:rPr lang="en-GB" sz="2400" dirty="0"/>
              <a:t> exposure)</a:t>
            </a:r>
            <a:r>
              <a:rPr lang="en-GB" sz="2400" baseline="30000" dirty="0"/>
              <a:t>4       </a:t>
            </a:r>
            <a:endParaRPr lang="en-GB" sz="2400" dirty="0"/>
          </a:p>
          <a:p>
            <a:pPr marL="457200" lvl="1" indent="0">
              <a:buNone/>
            </a:pPr>
            <a:r>
              <a:rPr lang="en-GB" dirty="0"/>
              <a:t>	                     Estimate L at age of 50 yrs</a:t>
            </a:r>
          </a:p>
          <a:p>
            <a:pPr marL="457200" lvl="1" indent="0">
              <a:buNone/>
            </a:pPr>
            <a:r>
              <a:rPr lang="en-GB" dirty="0"/>
              <a:t>          </a:t>
            </a:r>
            <a:r>
              <a:rPr lang="en-GB" b="1" dirty="0"/>
              <a:t>Child</a:t>
            </a:r>
            <a:r>
              <a:rPr lang="en-GB" dirty="0"/>
              <a:t>					     </a:t>
            </a:r>
            <a:r>
              <a:rPr lang="en-GB" b="1" dirty="0"/>
              <a:t>Adult</a:t>
            </a:r>
          </a:p>
          <a:p>
            <a:pPr marL="457200" lvl="1" indent="0">
              <a:buNone/>
            </a:pPr>
            <a:r>
              <a:rPr lang="en-GB" dirty="0"/>
              <a:t>Born           2022    		                      Born   1994 </a:t>
            </a:r>
          </a:p>
          <a:p>
            <a:pPr marL="457200" lvl="1" indent="0">
              <a:buNone/>
            </a:pPr>
            <a:r>
              <a:rPr lang="en-GB" dirty="0"/>
              <a:t>Exposed   </a:t>
            </a:r>
            <a:r>
              <a:rPr lang="en-GB"/>
              <a:t>2024 (age 2)                           Exposed  </a:t>
            </a:r>
            <a:r>
              <a:rPr lang="en-GB" dirty="0"/>
              <a:t>2024(age 30)</a:t>
            </a:r>
          </a:p>
          <a:p>
            <a:pPr marL="457200" lvl="1" indent="0">
              <a:buNone/>
            </a:pPr>
            <a:r>
              <a:rPr lang="en-GB" dirty="0"/>
              <a:t>At age 50  2074			       At age 50  2044</a:t>
            </a:r>
          </a:p>
          <a:p>
            <a:pPr marL="457200" lvl="1" indent="0">
              <a:buNone/>
            </a:pPr>
            <a:r>
              <a:rPr lang="en-GB" dirty="0"/>
              <a:t>L = k(2074 – 2024)</a:t>
            </a:r>
            <a:r>
              <a:rPr lang="en-GB" baseline="30000" dirty="0"/>
              <a:t>4</a:t>
            </a:r>
            <a:r>
              <a:rPr lang="en-GB" dirty="0"/>
              <a:t>		       L=k(2044 – 2024) </a:t>
            </a:r>
            <a:r>
              <a:rPr lang="en-GB" baseline="30000" dirty="0"/>
              <a:t>4</a:t>
            </a:r>
          </a:p>
          <a:p>
            <a:pPr marL="457200" lvl="1" indent="0">
              <a:buNone/>
            </a:pPr>
            <a:endParaRPr lang="en-GB" baseline="30000" dirty="0"/>
          </a:p>
          <a:p>
            <a:pPr marL="457200" lvl="1" indent="0">
              <a:buNone/>
            </a:pPr>
            <a:r>
              <a:rPr lang="en-GB" sz="3200" baseline="30000" dirty="0"/>
              <a:t>L = k(6.25m)	</a:t>
            </a:r>
            <a:r>
              <a:rPr lang="en-GB" sz="2800" baseline="30000" dirty="0"/>
              <a:t>	                             </a:t>
            </a:r>
            <a:r>
              <a:rPr lang="en-GB" sz="3200" baseline="30000" dirty="0"/>
              <a:t>L = k(0.16m)</a:t>
            </a:r>
          </a:p>
          <a:p>
            <a:pPr marL="457200" lvl="1" indent="0">
              <a:buNone/>
            </a:pPr>
            <a:r>
              <a:rPr lang="en-GB" b="1" dirty="0">
                <a:solidFill>
                  <a:srgbClr val="A50021"/>
                </a:solidFill>
              </a:rPr>
              <a:t>              L for the child is 39 times greater than for the Adult </a:t>
            </a:r>
          </a:p>
        </p:txBody>
      </p:sp>
    </p:spTree>
    <p:extLst>
      <p:ext uri="{BB962C8B-B14F-4D97-AF65-F5344CB8AC3E}">
        <p14:creationId xmlns:p14="http://schemas.microsoft.com/office/powerpoint/2010/main" val="1899399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408BB-CDC9-EAD1-A8B1-1C12B7B5BC75}"/>
              </a:ext>
            </a:extLst>
          </p:cNvPr>
          <p:cNvSpPr>
            <a:spLocks noGrp="1"/>
          </p:cNvSpPr>
          <p:nvPr>
            <p:ph type="title"/>
          </p:nvPr>
        </p:nvSpPr>
        <p:spPr>
          <a:xfrm>
            <a:off x="838200" y="1311965"/>
            <a:ext cx="10515600" cy="606287"/>
          </a:xfrm>
        </p:spPr>
        <p:txBody>
          <a:bodyPr/>
          <a:lstStyle/>
          <a:p>
            <a:r>
              <a:rPr lang="en-GB" dirty="0"/>
              <a:t>                                </a:t>
            </a:r>
            <a:r>
              <a:rPr lang="en-GB" sz="3600" b="1" dirty="0"/>
              <a:t>Conclusion</a:t>
            </a:r>
          </a:p>
        </p:txBody>
      </p:sp>
      <p:sp>
        <p:nvSpPr>
          <p:cNvPr id="3" name="Content Placeholder 2">
            <a:extLst>
              <a:ext uri="{FF2B5EF4-FFF2-40B4-BE49-F238E27FC236}">
                <a16:creationId xmlns:a16="http://schemas.microsoft.com/office/drawing/2014/main" id="{9B15B6FE-5C3E-73AE-791D-31655EB7D05D}"/>
              </a:ext>
            </a:extLst>
          </p:cNvPr>
          <p:cNvSpPr>
            <a:spLocks noGrp="1"/>
          </p:cNvSpPr>
          <p:nvPr>
            <p:ph idx="1"/>
          </p:nvPr>
        </p:nvSpPr>
        <p:spPr>
          <a:xfrm>
            <a:off x="838200" y="2981739"/>
            <a:ext cx="10515600" cy="3195223"/>
          </a:xfrm>
        </p:spPr>
        <p:txBody>
          <a:bodyPr/>
          <a:lstStyle/>
          <a:p>
            <a:pPr>
              <a:buFont typeface="Wingdings" panose="05000000000000000000" pitchFamily="2" charset="2"/>
              <a:buChar char="§"/>
            </a:pPr>
            <a:r>
              <a:rPr lang="en-GB" dirty="0"/>
              <a:t>We are looking at a nightmare scenario.</a:t>
            </a:r>
          </a:p>
          <a:p>
            <a:pPr marL="0" indent="0">
              <a:buNone/>
            </a:pPr>
            <a:endParaRPr lang="en-GB" dirty="0"/>
          </a:p>
          <a:p>
            <a:pPr>
              <a:buFont typeface="Wingdings" panose="05000000000000000000" pitchFamily="2" charset="2"/>
              <a:buChar char="§"/>
            </a:pPr>
            <a:r>
              <a:rPr lang="en-GB" dirty="0"/>
              <a:t>Far, far worse than the Twin Towers.</a:t>
            </a:r>
          </a:p>
          <a:p>
            <a:pPr marL="0" indent="0">
              <a:buNone/>
            </a:pPr>
            <a:endParaRPr lang="en-GB" dirty="0"/>
          </a:p>
          <a:p>
            <a:pPr>
              <a:buFont typeface="Wingdings" panose="05000000000000000000" pitchFamily="2" charset="2"/>
              <a:buChar char="§"/>
            </a:pPr>
            <a:r>
              <a:rPr lang="en-GB" dirty="0"/>
              <a:t>I am not sure that most people are even aware of the situation.</a:t>
            </a:r>
          </a:p>
          <a:p>
            <a:pPr>
              <a:buFont typeface="Wingdings" panose="05000000000000000000" pitchFamily="2" charset="2"/>
              <a:buChar char="§"/>
            </a:pPr>
            <a:endParaRPr lang="en-GB" dirty="0"/>
          </a:p>
          <a:p>
            <a:pPr>
              <a:buFont typeface="Wingdings" panose="05000000000000000000" pitchFamily="2" charset="2"/>
              <a:buChar char="§"/>
            </a:pPr>
            <a:endParaRPr lang="en-GB" dirty="0"/>
          </a:p>
        </p:txBody>
      </p:sp>
      <p:pic>
        <p:nvPicPr>
          <p:cNvPr id="4" name="Picture 3" descr="A person standing in a rubble area&#10;&#10;Description automatically generated">
            <a:extLst>
              <a:ext uri="{FF2B5EF4-FFF2-40B4-BE49-F238E27FC236}">
                <a16:creationId xmlns:a16="http://schemas.microsoft.com/office/drawing/2014/main" id="{9A0290AA-EF97-BCD6-16B4-8AA96A716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8965096" y="2226363"/>
            <a:ext cx="2999902" cy="2594113"/>
          </a:xfrm>
          <a:prstGeom prst="rect">
            <a:avLst/>
          </a:prstGeom>
        </p:spPr>
      </p:pic>
    </p:spTree>
    <p:extLst>
      <p:ext uri="{BB962C8B-B14F-4D97-AF65-F5344CB8AC3E}">
        <p14:creationId xmlns:p14="http://schemas.microsoft.com/office/powerpoint/2010/main" val="1567352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73745-521C-8877-4C41-E41BAD019A3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652040D8-D890-0218-AEC4-AC51A1440D53}"/>
              </a:ext>
            </a:extLst>
          </p:cNvPr>
          <p:cNvSpPr txBox="1"/>
          <p:nvPr/>
        </p:nvSpPr>
        <p:spPr>
          <a:xfrm>
            <a:off x="9411520" y="7014250"/>
            <a:ext cx="2553478" cy="369332"/>
          </a:xfrm>
          <a:prstGeom prst="rect">
            <a:avLst/>
          </a:prstGeom>
          <a:noFill/>
        </p:spPr>
        <p:txBody>
          <a:bodyPr wrap="square" rtlCol="0">
            <a:spAutoFit/>
          </a:bodyPr>
          <a:lstStyle/>
          <a:p>
            <a:pPr algn="r"/>
            <a:r>
              <a:rPr lang="en-GB" b="1" dirty="0">
                <a:solidFill>
                  <a:srgbClr val="AF0111"/>
                </a:solidFill>
              </a:rPr>
              <a:t>www.acsrisk.com</a:t>
            </a:r>
          </a:p>
        </p:txBody>
      </p:sp>
      <p:sp>
        <p:nvSpPr>
          <p:cNvPr id="3" name="Title 2">
            <a:extLst>
              <a:ext uri="{FF2B5EF4-FFF2-40B4-BE49-F238E27FC236}">
                <a16:creationId xmlns:a16="http://schemas.microsoft.com/office/drawing/2014/main" id="{B41C2861-CE6D-75E0-947F-C631C746508A}"/>
              </a:ext>
            </a:extLst>
          </p:cNvPr>
          <p:cNvSpPr>
            <a:spLocks noGrp="1"/>
          </p:cNvSpPr>
          <p:nvPr>
            <p:ph type="ctrTitle"/>
          </p:nvPr>
        </p:nvSpPr>
        <p:spPr>
          <a:xfrm>
            <a:off x="1524000" y="1264778"/>
            <a:ext cx="9144000" cy="888762"/>
          </a:xfrm>
        </p:spPr>
        <p:txBody>
          <a:bodyPr/>
          <a:lstStyle/>
          <a:p>
            <a:r>
              <a:rPr lang="en-GB" sz="3600" b="1" dirty="0">
                <a:latin typeface="+mn-lt"/>
              </a:rPr>
              <a:t>General Statement</a:t>
            </a:r>
          </a:p>
        </p:txBody>
      </p:sp>
      <p:sp>
        <p:nvSpPr>
          <p:cNvPr id="5" name="Subtitle 4">
            <a:extLst>
              <a:ext uri="{FF2B5EF4-FFF2-40B4-BE49-F238E27FC236}">
                <a16:creationId xmlns:a16="http://schemas.microsoft.com/office/drawing/2014/main" id="{CE9F0794-A1E8-1CD6-EF57-CF620E9B8DA9}"/>
              </a:ext>
            </a:extLst>
          </p:cNvPr>
          <p:cNvSpPr>
            <a:spLocks noGrp="1"/>
          </p:cNvSpPr>
          <p:nvPr>
            <p:ph type="subTitle" idx="1"/>
          </p:nvPr>
        </p:nvSpPr>
        <p:spPr>
          <a:xfrm>
            <a:off x="983974" y="2631440"/>
            <a:ext cx="10376452" cy="3262464"/>
          </a:xfrm>
        </p:spPr>
        <p:txBody>
          <a:bodyPr>
            <a:normAutofit/>
          </a:bodyPr>
          <a:lstStyle/>
          <a:p>
            <a:pPr marL="457200" indent="-457200" algn="l">
              <a:buFont typeface="Wingdings" panose="05000000000000000000" pitchFamily="2" charset="2"/>
              <a:buChar char="§"/>
            </a:pPr>
            <a:r>
              <a:rPr lang="en-GB" sz="3200" dirty="0"/>
              <a:t> I am </a:t>
            </a:r>
            <a:r>
              <a:rPr lang="en-GB" sz="3200" b="1" dirty="0"/>
              <a:t>NOT</a:t>
            </a:r>
            <a:r>
              <a:rPr lang="en-GB" sz="3200" dirty="0"/>
              <a:t> a politician.</a:t>
            </a:r>
          </a:p>
          <a:p>
            <a:pPr marL="457200" indent="-457200" algn="l">
              <a:buFont typeface="Wingdings" panose="05000000000000000000" pitchFamily="2" charset="2"/>
              <a:buChar char="§"/>
            </a:pPr>
            <a:r>
              <a:rPr lang="en-GB" sz="3200" dirty="0"/>
              <a:t> I am </a:t>
            </a:r>
            <a:r>
              <a:rPr lang="en-GB" sz="3200" b="1" dirty="0"/>
              <a:t>NOT</a:t>
            </a:r>
            <a:r>
              <a:rPr lang="en-GB" sz="3200" dirty="0"/>
              <a:t> here to comment on the causes of the conflict or to apportion blame.</a:t>
            </a:r>
          </a:p>
          <a:p>
            <a:pPr marL="457200" indent="-457200" algn="l">
              <a:buFont typeface="Wingdings" panose="05000000000000000000" pitchFamily="2" charset="2"/>
              <a:buChar char="§"/>
            </a:pPr>
            <a:r>
              <a:rPr lang="en-GB" sz="3200" dirty="0"/>
              <a:t> I am a humble scientist.</a:t>
            </a:r>
          </a:p>
          <a:p>
            <a:pPr marL="457200" indent="-457200" algn="l">
              <a:buFont typeface="Wingdings" panose="05000000000000000000" pitchFamily="2" charset="2"/>
              <a:buChar char="§"/>
            </a:pPr>
            <a:r>
              <a:rPr lang="en-GB" sz="3200" dirty="0"/>
              <a:t> I am here to give you an indication of what is going to   happen  in Gaza if no action is taken.</a:t>
            </a:r>
          </a:p>
        </p:txBody>
      </p:sp>
    </p:spTree>
    <p:extLst>
      <p:ext uri="{BB962C8B-B14F-4D97-AF65-F5344CB8AC3E}">
        <p14:creationId xmlns:p14="http://schemas.microsoft.com/office/powerpoint/2010/main" val="528522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504F-41CD-B4B8-B66A-96506023AD6F}"/>
              </a:ext>
            </a:extLst>
          </p:cNvPr>
          <p:cNvSpPr>
            <a:spLocks noGrp="1"/>
          </p:cNvSpPr>
          <p:nvPr>
            <p:ph type="title"/>
          </p:nvPr>
        </p:nvSpPr>
        <p:spPr>
          <a:xfrm>
            <a:off x="838200" y="1282148"/>
            <a:ext cx="10515600" cy="695740"/>
          </a:xfrm>
        </p:spPr>
        <p:txBody>
          <a:bodyPr/>
          <a:lstStyle/>
          <a:p>
            <a:r>
              <a:rPr lang="en-GB" dirty="0"/>
              <a:t>                          What can </a:t>
            </a:r>
            <a:r>
              <a:rPr lang="en-GB" dirty="0">
                <a:solidFill>
                  <a:srgbClr val="FF0000"/>
                </a:solidFill>
              </a:rPr>
              <a:t>WE</a:t>
            </a:r>
            <a:r>
              <a:rPr lang="en-GB" dirty="0"/>
              <a:t> do?</a:t>
            </a:r>
          </a:p>
        </p:txBody>
      </p:sp>
      <p:sp>
        <p:nvSpPr>
          <p:cNvPr id="3" name="Content Placeholder 2">
            <a:extLst>
              <a:ext uri="{FF2B5EF4-FFF2-40B4-BE49-F238E27FC236}">
                <a16:creationId xmlns:a16="http://schemas.microsoft.com/office/drawing/2014/main" id="{39FBB60A-2EDF-841D-C299-E0C18FFC5E21}"/>
              </a:ext>
            </a:extLst>
          </p:cNvPr>
          <p:cNvSpPr>
            <a:spLocks noGrp="1"/>
          </p:cNvSpPr>
          <p:nvPr>
            <p:ph idx="1"/>
          </p:nvPr>
        </p:nvSpPr>
        <p:spPr>
          <a:xfrm>
            <a:off x="838200" y="2276061"/>
            <a:ext cx="10515600" cy="3900902"/>
          </a:xfrm>
        </p:spPr>
        <p:txBody>
          <a:bodyPr/>
          <a:lstStyle/>
          <a:p>
            <a:pPr>
              <a:buFont typeface="Wingdings" panose="05000000000000000000" pitchFamily="2" charset="2"/>
              <a:buChar char="§"/>
            </a:pPr>
            <a:r>
              <a:rPr lang="en-GB" dirty="0"/>
              <a:t>Rapid Damage &amp; Needs Assessment (RDNA) will be planned jointly by the UNEO, the World Bank and the European Union. </a:t>
            </a:r>
          </a:p>
          <a:p>
            <a:pPr>
              <a:buFont typeface="Wingdings" panose="05000000000000000000" pitchFamily="2" charset="2"/>
              <a:buChar char="§"/>
            </a:pPr>
            <a:r>
              <a:rPr lang="en-GB" dirty="0"/>
              <a:t>These people are not hands on asbestos people. They do not have practical backgrounds.</a:t>
            </a:r>
          </a:p>
          <a:p>
            <a:pPr>
              <a:buFont typeface="Wingdings" panose="05000000000000000000" pitchFamily="2" charset="2"/>
              <a:buChar char="§"/>
            </a:pPr>
            <a:r>
              <a:rPr lang="en-GB" dirty="0"/>
              <a:t>Most people at this conference are the complete opposite. Some of us have direct experience at moving large amounts of contaminated land &amp; we have access to people in the USA and in New Zealand who have planned and carried out this type of work. </a:t>
            </a:r>
          </a:p>
          <a:p>
            <a:endParaRPr lang="en-GB" dirty="0"/>
          </a:p>
        </p:txBody>
      </p:sp>
    </p:spTree>
    <p:extLst>
      <p:ext uri="{BB962C8B-B14F-4D97-AF65-F5344CB8AC3E}">
        <p14:creationId xmlns:p14="http://schemas.microsoft.com/office/powerpoint/2010/main" val="1818041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B9CA6-5C32-A350-8154-B8EEDE865076}"/>
              </a:ext>
            </a:extLst>
          </p:cNvPr>
          <p:cNvSpPr>
            <a:spLocks noGrp="1"/>
          </p:cNvSpPr>
          <p:nvPr>
            <p:ph type="title"/>
          </p:nvPr>
        </p:nvSpPr>
        <p:spPr>
          <a:xfrm>
            <a:off x="838200" y="1292087"/>
            <a:ext cx="10515600" cy="765313"/>
          </a:xfrm>
        </p:spPr>
        <p:txBody>
          <a:bodyPr/>
          <a:lstStyle/>
          <a:p>
            <a:r>
              <a:rPr lang="en-GB" dirty="0"/>
              <a:t>                           </a:t>
            </a:r>
            <a:r>
              <a:rPr lang="en-GB" b="1" dirty="0"/>
              <a:t>What can </a:t>
            </a:r>
            <a:r>
              <a:rPr lang="en-GB" b="1" dirty="0">
                <a:solidFill>
                  <a:srgbClr val="A50021"/>
                </a:solidFill>
              </a:rPr>
              <a:t>WE </a:t>
            </a:r>
            <a:r>
              <a:rPr lang="en-GB" b="1" dirty="0"/>
              <a:t>do?</a:t>
            </a:r>
          </a:p>
        </p:txBody>
      </p:sp>
      <p:sp>
        <p:nvSpPr>
          <p:cNvPr id="3" name="Content Placeholder 2">
            <a:extLst>
              <a:ext uri="{FF2B5EF4-FFF2-40B4-BE49-F238E27FC236}">
                <a16:creationId xmlns:a16="http://schemas.microsoft.com/office/drawing/2014/main" id="{71A26936-6CDA-E06B-8830-39A1E73EDA94}"/>
              </a:ext>
            </a:extLst>
          </p:cNvPr>
          <p:cNvSpPr>
            <a:spLocks noGrp="1"/>
          </p:cNvSpPr>
          <p:nvPr>
            <p:ph idx="1"/>
          </p:nvPr>
        </p:nvSpPr>
        <p:spPr>
          <a:xfrm>
            <a:off x="838200" y="2365513"/>
            <a:ext cx="10515600" cy="3811450"/>
          </a:xfrm>
        </p:spPr>
        <p:txBody>
          <a:bodyPr/>
          <a:lstStyle/>
          <a:p>
            <a:pPr>
              <a:buFont typeface="Wingdings" panose="05000000000000000000" pitchFamily="2" charset="2"/>
              <a:buChar char="§"/>
            </a:pPr>
            <a:r>
              <a:rPr lang="en-GB" dirty="0"/>
              <a:t>UKATA and the European Asbestos Forum will be happy to put together a working group which would develop a protocol to assist the UNEP, the World Bank, the European Union and any other major bodies willing to assist in the reduction of asbestos risk in Gaza.</a:t>
            </a:r>
          </a:p>
          <a:p>
            <a:pPr>
              <a:buFont typeface="Wingdings" panose="05000000000000000000" pitchFamily="2" charset="2"/>
              <a:buChar char="§"/>
            </a:pPr>
            <a:endParaRPr lang="en-GB" dirty="0"/>
          </a:p>
          <a:p>
            <a:pPr>
              <a:buFont typeface="Wingdings" panose="05000000000000000000" pitchFamily="2" charset="2"/>
              <a:buChar char="§"/>
            </a:pPr>
            <a:r>
              <a:rPr lang="en-GB" dirty="0"/>
              <a:t>If you have the knowledge and experience, will you help me fulfil this vision?  </a:t>
            </a:r>
          </a:p>
        </p:txBody>
      </p:sp>
    </p:spTree>
    <p:extLst>
      <p:ext uri="{BB962C8B-B14F-4D97-AF65-F5344CB8AC3E}">
        <p14:creationId xmlns:p14="http://schemas.microsoft.com/office/powerpoint/2010/main" val="1144806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1AEC5E-0232-8DD9-0968-E8CDA0B8D0F5}"/>
              </a:ext>
            </a:extLst>
          </p:cNvPr>
          <p:cNvSpPr txBox="1"/>
          <p:nvPr/>
        </p:nvSpPr>
        <p:spPr>
          <a:xfrm>
            <a:off x="9411520" y="7014250"/>
            <a:ext cx="2553478" cy="369332"/>
          </a:xfrm>
          <a:prstGeom prst="rect">
            <a:avLst/>
          </a:prstGeom>
          <a:noFill/>
        </p:spPr>
        <p:txBody>
          <a:bodyPr wrap="square" rtlCol="0">
            <a:spAutoFit/>
          </a:bodyPr>
          <a:lstStyle/>
          <a:p>
            <a:pPr algn="r"/>
            <a:r>
              <a:rPr lang="en-GB" b="1" dirty="0">
                <a:solidFill>
                  <a:srgbClr val="AF0111"/>
                </a:solidFill>
              </a:rPr>
              <a:t>www.acswellbeing.co.uk</a:t>
            </a:r>
          </a:p>
        </p:txBody>
      </p:sp>
      <p:sp>
        <p:nvSpPr>
          <p:cNvPr id="3" name="TextBox 2">
            <a:extLst>
              <a:ext uri="{FF2B5EF4-FFF2-40B4-BE49-F238E27FC236}">
                <a16:creationId xmlns:a16="http://schemas.microsoft.com/office/drawing/2014/main" id="{55F424AF-4C97-F2B0-F6B4-3152178BFA5A}"/>
              </a:ext>
            </a:extLst>
          </p:cNvPr>
          <p:cNvSpPr txBox="1"/>
          <p:nvPr/>
        </p:nvSpPr>
        <p:spPr>
          <a:xfrm>
            <a:off x="249383" y="1279768"/>
            <a:ext cx="5163126" cy="769441"/>
          </a:xfrm>
          <a:prstGeom prst="rect">
            <a:avLst/>
          </a:prstGeom>
          <a:noFill/>
        </p:spPr>
        <p:txBody>
          <a:bodyPr wrap="square" rtlCol="0">
            <a:spAutoFit/>
          </a:bodyPr>
          <a:lstStyle/>
          <a:p>
            <a:r>
              <a:rPr lang="en-GB" sz="4400" b="1" dirty="0">
                <a:solidFill>
                  <a:srgbClr val="1A2748"/>
                </a:solidFill>
              </a:rPr>
              <a:t>Let’s keep in touch:</a:t>
            </a:r>
          </a:p>
        </p:txBody>
      </p:sp>
      <p:sp>
        <p:nvSpPr>
          <p:cNvPr id="11" name="TextBox 10">
            <a:extLst>
              <a:ext uri="{FF2B5EF4-FFF2-40B4-BE49-F238E27FC236}">
                <a16:creationId xmlns:a16="http://schemas.microsoft.com/office/drawing/2014/main" id="{63DA250C-245E-0E5D-AAA6-1EB8B714B7EB}"/>
              </a:ext>
            </a:extLst>
          </p:cNvPr>
          <p:cNvSpPr txBox="1"/>
          <p:nvPr/>
        </p:nvSpPr>
        <p:spPr>
          <a:xfrm>
            <a:off x="5486400" y="3429000"/>
            <a:ext cx="5113538" cy="1384995"/>
          </a:xfrm>
          <a:prstGeom prst="rect">
            <a:avLst/>
          </a:prstGeom>
          <a:noFill/>
        </p:spPr>
        <p:txBody>
          <a:bodyPr wrap="square" rtlCol="0">
            <a:spAutoFit/>
          </a:bodyPr>
          <a:lstStyle/>
          <a:p>
            <a:r>
              <a:rPr lang="en-GB" sz="2800" b="1" u="sng" dirty="0">
                <a:latin typeface="Roboto" panose="02000000000000000000" pitchFamily="2" charset="0"/>
                <a:ea typeface="Roboto" panose="02000000000000000000" pitchFamily="2" charset="0"/>
                <a:cs typeface="Roboto" panose="02000000000000000000" pitchFamily="2" charset="0"/>
              </a:rPr>
              <a:t>roger@acsrisk.com</a:t>
            </a:r>
          </a:p>
          <a:p>
            <a:endParaRPr lang="en-GB" sz="2800" b="1" u="sng" dirty="0">
              <a:latin typeface="Roboto" panose="02000000000000000000" pitchFamily="2" charset="0"/>
              <a:ea typeface="Roboto" panose="02000000000000000000" pitchFamily="2" charset="0"/>
              <a:cs typeface="Roboto" panose="02000000000000000000" pitchFamily="2" charset="0"/>
            </a:endParaRPr>
          </a:p>
          <a:p>
            <a:r>
              <a:rPr lang="en-GB" sz="2800" b="1" u="sng" dirty="0">
                <a:latin typeface="Roboto" panose="02000000000000000000" pitchFamily="2" charset="0"/>
                <a:ea typeface="Roboto" panose="02000000000000000000" pitchFamily="2" charset="0"/>
                <a:cs typeface="Roboto" panose="02000000000000000000" pitchFamily="2" charset="0"/>
              </a:rPr>
              <a:t>Linkedin.com/in/</a:t>
            </a:r>
            <a:r>
              <a:rPr lang="en-GB" sz="2800" b="1" u="sng" dirty="0" err="1">
                <a:latin typeface="Roboto" panose="02000000000000000000" pitchFamily="2" charset="0"/>
                <a:ea typeface="Roboto" panose="02000000000000000000" pitchFamily="2" charset="0"/>
                <a:cs typeface="Roboto" panose="02000000000000000000" pitchFamily="2" charset="0"/>
              </a:rPr>
              <a:t>rogerwilley</a:t>
            </a:r>
            <a:r>
              <a:rPr lang="en-GB" sz="2800" b="1" u="sng" dirty="0">
                <a:latin typeface="Roboto" panose="02000000000000000000" pitchFamily="2" charset="0"/>
                <a:ea typeface="Roboto" panose="02000000000000000000" pitchFamily="2" charset="0"/>
                <a:cs typeface="Roboto" panose="02000000000000000000" pitchFamily="2" charset="0"/>
              </a:rPr>
              <a:t> </a:t>
            </a:r>
          </a:p>
        </p:txBody>
      </p:sp>
      <p:pic>
        <p:nvPicPr>
          <p:cNvPr id="8" name="Picture 7" descr="A person in a suit&#10;&#10;Description automatically generated with low confidence">
            <a:extLst>
              <a:ext uri="{FF2B5EF4-FFF2-40B4-BE49-F238E27FC236}">
                <a16:creationId xmlns:a16="http://schemas.microsoft.com/office/drawing/2014/main" id="{11D7C8A6-B039-03D1-6B06-13708F353E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74" y="2693995"/>
            <a:ext cx="3997750" cy="3997750"/>
          </a:xfrm>
          <a:prstGeom prst="rect">
            <a:avLst/>
          </a:prstGeom>
        </p:spPr>
      </p:pic>
    </p:spTree>
    <p:extLst>
      <p:ext uri="{BB962C8B-B14F-4D97-AF65-F5344CB8AC3E}">
        <p14:creationId xmlns:p14="http://schemas.microsoft.com/office/powerpoint/2010/main" val="1862410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FFE92D-990A-A13F-4CEF-3496524DF066}"/>
              </a:ext>
            </a:extLst>
          </p:cNvPr>
          <p:cNvSpPr txBox="1"/>
          <p:nvPr/>
        </p:nvSpPr>
        <p:spPr>
          <a:xfrm>
            <a:off x="230295" y="1243372"/>
            <a:ext cx="4224645" cy="769441"/>
          </a:xfrm>
          <a:prstGeom prst="rect">
            <a:avLst/>
          </a:prstGeom>
          <a:noFill/>
        </p:spPr>
        <p:txBody>
          <a:bodyPr wrap="square" rtlCol="0">
            <a:spAutoFit/>
          </a:bodyPr>
          <a:lstStyle/>
          <a:p>
            <a:r>
              <a:rPr lang="en-GB" sz="4400" b="1" dirty="0">
                <a:solidFill>
                  <a:srgbClr val="1C2949"/>
                </a:solidFill>
              </a:rPr>
              <a:t>Contact ACS</a:t>
            </a:r>
          </a:p>
        </p:txBody>
      </p:sp>
      <p:sp>
        <p:nvSpPr>
          <p:cNvPr id="8" name="TextBox 7">
            <a:extLst>
              <a:ext uri="{FF2B5EF4-FFF2-40B4-BE49-F238E27FC236}">
                <a16:creationId xmlns:a16="http://schemas.microsoft.com/office/drawing/2014/main" id="{7ADB96EF-BF75-F6D4-31B2-67AEEEEE2631}"/>
              </a:ext>
            </a:extLst>
          </p:cNvPr>
          <p:cNvSpPr txBox="1"/>
          <p:nvPr/>
        </p:nvSpPr>
        <p:spPr>
          <a:xfrm>
            <a:off x="329255" y="2672524"/>
            <a:ext cx="3822856" cy="1477328"/>
          </a:xfrm>
          <a:prstGeom prst="rect">
            <a:avLst/>
          </a:prstGeom>
          <a:noFill/>
        </p:spPr>
        <p:txBody>
          <a:bodyPr wrap="square" rtlCol="0">
            <a:spAutoFit/>
          </a:bodyPr>
          <a:lstStyle/>
          <a:p>
            <a:r>
              <a:rPr lang="en-GB" sz="1800" dirty="0">
                <a:solidFill>
                  <a:srgbClr val="1C2949"/>
                </a:solidFill>
                <a:latin typeface="Calibri" panose="020F0502020204030204" pitchFamily="34" charset="0"/>
                <a:cs typeface="Calibri" panose="020F0502020204030204" pitchFamily="34" charset="0"/>
              </a:rPr>
              <a:t>Head Office:</a:t>
            </a:r>
          </a:p>
          <a:p>
            <a:r>
              <a:rPr lang="en-GB" sz="1800" dirty="0">
                <a:solidFill>
                  <a:srgbClr val="1C2949"/>
                </a:solidFill>
                <a:latin typeface="Calibri" panose="020F0502020204030204" pitchFamily="34" charset="0"/>
                <a:cs typeface="Calibri" panose="020F0502020204030204" pitchFamily="34" charset="0"/>
              </a:rPr>
              <a:t>ACS </a:t>
            </a:r>
            <a:r>
              <a:rPr lang="en-GB" dirty="0">
                <a:solidFill>
                  <a:srgbClr val="1C2949"/>
                </a:solidFill>
                <a:latin typeface="Calibri" panose="020F0502020204030204" pitchFamily="34" charset="0"/>
                <a:cs typeface="Calibri" panose="020F0502020204030204" pitchFamily="34" charset="0"/>
              </a:rPr>
              <a:t>Risk Group</a:t>
            </a:r>
            <a:endParaRPr lang="en-GB" sz="1800" dirty="0">
              <a:solidFill>
                <a:srgbClr val="1C2949"/>
              </a:solidFill>
              <a:latin typeface="Calibri" panose="020F0502020204030204" pitchFamily="34" charset="0"/>
              <a:cs typeface="Calibri" panose="020F0502020204030204" pitchFamily="34" charset="0"/>
            </a:endParaRPr>
          </a:p>
          <a:p>
            <a:r>
              <a:rPr lang="en-GB" sz="1800" dirty="0">
                <a:solidFill>
                  <a:srgbClr val="1C2949"/>
                </a:solidFill>
                <a:latin typeface="Calibri" panose="020F0502020204030204" pitchFamily="34" charset="0"/>
                <a:cs typeface="Calibri" panose="020F0502020204030204" pitchFamily="34" charset="0"/>
              </a:rPr>
              <a:t>Unit 14 Claremont Centre</a:t>
            </a:r>
          </a:p>
          <a:p>
            <a:r>
              <a:rPr lang="en-GB" sz="1800" dirty="0">
                <a:solidFill>
                  <a:srgbClr val="1C2949"/>
                </a:solidFill>
                <a:latin typeface="Calibri" panose="020F0502020204030204" pitchFamily="34" charset="0"/>
                <a:cs typeface="Calibri" panose="020F0502020204030204" pitchFamily="34" charset="0"/>
              </a:rPr>
              <a:t>Durham Street</a:t>
            </a:r>
          </a:p>
          <a:p>
            <a:r>
              <a:rPr lang="en-GB" sz="1800" dirty="0">
                <a:solidFill>
                  <a:srgbClr val="1C2949"/>
                </a:solidFill>
                <a:latin typeface="Calibri" panose="020F0502020204030204" pitchFamily="34" charset="0"/>
                <a:cs typeface="Calibri" panose="020F0502020204030204" pitchFamily="34" charset="0"/>
              </a:rPr>
              <a:t>G41 1BS</a:t>
            </a:r>
          </a:p>
        </p:txBody>
      </p:sp>
      <p:sp>
        <p:nvSpPr>
          <p:cNvPr id="11" name="TextBox 10">
            <a:extLst>
              <a:ext uri="{FF2B5EF4-FFF2-40B4-BE49-F238E27FC236}">
                <a16:creationId xmlns:a16="http://schemas.microsoft.com/office/drawing/2014/main" id="{642005A0-C589-D037-A6D0-DC2996CC3B09}"/>
              </a:ext>
            </a:extLst>
          </p:cNvPr>
          <p:cNvSpPr txBox="1"/>
          <p:nvPr/>
        </p:nvSpPr>
        <p:spPr>
          <a:xfrm>
            <a:off x="5148676" y="4858774"/>
            <a:ext cx="7212564" cy="307777"/>
          </a:xfrm>
          <a:prstGeom prst="rect">
            <a:avLst/>
          </a:prstGeom>
          <a:noFill/>
        </p:spPr>
        <p:txBody>
          <a:bodyPr wrap="square" rtlCol="0">
            <a:spAutoFit/>
          </a:bodyPr>
          <a:lstStyle/>
          <a:p>
            <a:pPr algn="ctr"/>
            <a:r>
              <a:rPr kumimoji="0" lang="en-GB" sz="1400" b="0" i="0" u="none" strike="noStrike" kern="1200" cap="none" spc="0" normalizeH="0" baseline="0" noProof="0" dirty="0">
                <a:ln>
                  <a:noFill/>
                </a:ln>
                <a:solidFill>
                  <a:srgbClr val="1C2949"/>
                </a:solidFill>
                <a:effectLst/>
                <a:uLnTx/>
                <a:uFillTx/>
                <a:latin typeface="Calibri" panose="020F0502020204030204"/>
                <a:ea typeface="+mn-ea"/>
                <a:cs typeface="+mn-cs"/>
              </a:rPr>
              <a:t>A world leading authority on Asbestos and Physical Risk Management 1978</a:t>
            </a:r>
          </a:p>
        </p:txBody>
      </p:sp>
      <p:sp>
        <p:nvSpPr>
          <p:cNvPr id="14" name="TextBox 13">
            <a:extLst>
              <a:ext uri="{FF2B5EF4-FFF2-40B4-BE49-F238E27FC236}">
                <a16:creationId xmlns:a16="http://schemas.microsoft.com/office/drawing/2014/main" id="{B2DF5953-92EE-BA59-3744-29D29F4A0CB0}"/>
              </a:ext>
            </a:extLst>
          </p:cNvPr>
          <p:cNvSpPr txBox="1"/>
          <p:nvPr/>
        </p:nvSpPr>
        <p:spPr>
          <a:xfrm>
            <a:off x="329255" y="4209398"/>
            <a:ext cx="382285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C2949"/>
                </a:solidFill>
                <a:effectLst/>
                <a:uLnTx/>
                <a:uFillTx/>
                <a:latin typeface="Calibri" panose="020F0502020204030204"/>
                <a:ea typeface="+mn-ea"/>
                <a:cs typeface="+mn-cs"/>
              </a:rPr>
              <a:t>T: </a:t>
            </a:r>
            <a:r>
              <a:rPr kumimoji="0" lang="en-GB" sz="1800" b="0" i="0" u="none" strike="noStrike" kern="1200" cap="none" spc="0" normalizeH="0" baseline="0" noProof="0" dirty="0">
                <a:ln>
                  <a:noFill/>
                </a:ln>
                <a:solidFill>
                  <a:srgbClr val="1C2949"/>
                </a:solidFill>
                <a:effectLst/>
                <a:uLnTx/>
                <a:uFillTx/>
                <a:latin typeface="Calibri" panose="020F0502020204030204"/>
                <a:ea typeface="+mn-ea"/>
                <a:cs typeface="+mn-cs"/>
              </a:rPr>
              <a:t>+44 (0)141 427 5171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C2949"/>
                </a:solidFill>
                <a:effectLst/>
                <a:uLnTx/>
                <a:uFillTx/>
                <a:latin typeface="Calibri" panose="020F0502020204030204"/>
                <a:ea typeface="+mn-ea"/>
                <a:cs typeface="+mn-cs"/>
              </a:rPr>
              <a:t>F</a:t>
            </a:r>
            <a:r>
              <a:rPr kumimoji="0" lang="en-GB" sz="1800" b="0" i="0" u="none" strike="noStrike" kern="1200" cap="none" spc="0" normalizeH="0" baseline="0" noProof="0" dirty="0">
                <a:ln>
                  <a:noFill/>
                </a:ln>
                <a:solidFill>
                  <a:srgbClr val="1C2949"/>
                </a:solidFill>
                <a:effectLst/>
                <a:uLnTx/>
                <a:uFillTx/>
                <a:latin typeface="Calibri" panose="020F0502020204030204"/>
                <a:ea typeface="+mn-ea"/>
                <a:cs typeface="+mn-cs"/>
              </a:rPr>
              <a:t>: +44 (0)141 427 2722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1C2949"/>
                </a:solidFill>
                <a:latin typeface="Calibri" panose="020F0502020204030204"/>
              </a:rPr>
              <a:t>E: </a:t>
            </a:r>
            <a:r>
              <a:rPr lang="en-GB" sz="1800" dirty="0">
                <a:solidFill>
                  <a:srgbClr val="1C2949"/>
                </a:solidFill>
                <a:latin typeface="Calibri" panose="020F0502020204030204"/>
              </a:rPr>
              <a:t>info@acrisk.com</a:t>
            </a:r>
            <a:endParaRPr kumimoji="0" lang="en-GB" sz="1800" b="0" i="0" u="none" strike="noStrike" kern="1200" cap="none" spc="0" normalizeH="0" baseline="0" noProof="0" dirty="0">
              <a:ln>
                <a:noFill/>
              </a:ln>
              <a:solidFill>
                <a:srgbClr val="1C2949"/>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1C2949"/>
                </a:solidFill>
                <a:effectLst/>
                <a:uLnTx/>
                <a:uFillTx/>
                <a:latin typeface="Calibri" panose="020F0502020204030204"/>
                <a:ea typeface="+mn-ea"/>
                <a:cs typeface="+mn-cs"/>
              </a:rPr>
              <a:t>W:</a:t>
            </a:r>
            <a:r>
              <a:rPr kumimoji="0" lang="en-GB" sz="1800" b="0" i="0" u="none" strike="noStrike" kern="1200" cap="none" spc="0" normalizeH="0" baseline="0" noProof="0" dirty="0">
                <a:ln>
                  <a:noFill/>
                </a:ln>
                <a:solidFill>
                  <a:srgbClr val="1C2949"/>
                </a:solidFill>
                <a:effectLst/>
                <a:uLnTx/>
                <a:uFillTx/>
                <a:latin typeface="Calibri" panose="020F0502020204030204"/>
                <a:ea typeface="+mn-ea"/>
                <a:cs typeface="+mn-cs"/>
              </a:rPr>
              <a:t> www.acsrisk.com</a:t>
            </a:r>
          </a:p>
        </p:txBody>
      </p:sp>
      <p:pic>
        <p:nvPicPr>
          <p:cNvPr id="16" name="Picture 15" descr="Logo&#10;&#10;Description automatically generated">
            <a:extLst>
              <a:ext uri="{FF2B5EF4-FFF2-40B4-BE49-F238E27FC236}">
                <a16:creationId xmlns:a16="http://schemas.microsoft.com/office/drawing/2014/main" id="{9A651E6E-7A2D-7B10-9C8B-C42C7AC510E2}"/>
              </a:ext>
            </a:extLst>
          </p:cNvPr>
          <p:cNvPicPr/>
          <p:nvPr/>
        </p:nvPicPr>
        <p:blipFill>
          <a:blip r:embed="rId3">
            <a:extLst>
              <a:ext uri="{28A0092B-C50C-407E-A947-70E740481C1C}">
                <a14:useLocalDpi xmlns:a14="http://schemas.microsoft.com/office/drawing/2010/main" val="0"/>
              </a:ext>
            </a:extLst>
          </a:blip>
          <a:stretch>
            <a:fillRect/>
          </a:stretch>
        </p:blipFill>
        <p:spPr>
          <a:xfrm>
            <a:off x="6071624" y="1691449"/>
            <a:ext cx="5366667" cy="2804762"/>
          </a:xfrm>
          <a:prstGeom prst="rect">
            <a:avLst/>
          </a:prstGeom>
        </p:spPr>
      </p:pic>
      <p:sp>
        <p:nvSpPr>
          <p:cNvPr id="19" name="TextBox 18">
            <a:extLst>
              <a:ext uri="{FF2B5EF4-FFF2-40B4-BE49-F238E27FC236}">
                <a16:creationId xmlns:a16="http://schemas.microsoft.com/office/drawing/2014/main" id="{64186B7E-4CC5-89D7-9C0D-47D71DF6729A}"/>
              </a:ext>
            </a:extLst>
          </p:cNvPr>
          <p:cNvSpPr txBox="1"/>
          <p:nvPr/>
        </p:nvSpPr>
        <p:spPr>
          <a:xfrm>
            <a:off x="1123077" y="5634816"/>
            <a:ext cx="3822856" cy="369332"/>
          </a:xfrm>
          <a:prstGeom prst="rect">
            <a:avLst/>
          </a:prstGeom>
          <a:noFill/>
        </p:spPr>
        <p:txBody>
          <a:bodyPr wrap="square" rtlCol="0">
            <a:spAutoFit/>
          </a:bodyPr>
          <a:lstStyle/>
          <a:p>
            <a:r>
              <a:rPr lang="en-GB" sz="1800" dirty="0">
                <a:solidFill>
                  <a:srgbClr val="1C2949"/>
                </a:solidFill>
                <a:latin typeface="Calibri" panose="020F0502020204030204" pitchFamily="34" charset="0"/>
                <a:cs typeface="Calibri" panose="020F0502020204030204" pitchFamily="34" charset="0"/>
              </a:rPr>
              <a:t>ACS Consultancy</a:t>
            </a:r>
          </a:p>
        </p:txBody>
      </p:sp>
      <p:pic>
        <p:nvPicPr>
          <p:cNvPr id="23" name="Picture 22">
            <a:extLst>
              <a:ext uri="{FF2B5EF4-FFF2-40B4-BE49-F238E27FC236}">
                <a16:creationId xmlns:a16="http://schemas.microsoft.com/office/drawing/2014/main" id="{77132089-FDFF-FF61-E75A-882C1668D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265" y="5661248"/>
            <a:ext cx="342900" cy="342900"/>
          </a:xfrm>
          <a:prstGeom prst="rect">
            <a:avLst/>
          </a:prstGeom>
        </p:spPr>
      </p:pic>
      <p:pic>
        <p:nvPicPr>
          <p:cNvPr id="24" name="Picture 23">
            <a:extLst>
              <a:ext uri="{FF2B5EF4-FFF2-40B4-BE49-F238E27FC236}">
                <a16:creationId xmlns:a16="http://schemas.microsoft.com/office/drawing/2014/main" id="{7AD93F1E-BC4E-24C8-7BF6-7DE3145750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709" y="5661248"/>
            <a:ext cx="342900" cy="342900"/>
          </a:xfrm>
          <a:prstGeom prst="rect">
            <a:avLst/>
          </a:prstGeom>
        </p:spPr>
      </p:pic>
    </p:spTree>
    <p:extLst>
      <p:ext uri="{BB962C8B-B14F-4D97-AF65-F5344CB8AC3E}">
        <p14:creationId xmlns:p14="http://schemas.microsoft.com/office/powerpoint/2010/main" val="99211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81AEC5E-0232-8DD9-0968-E8CDA0B8D0F5}"/>
              </a:ext>
            </a:extLst>
          </p:cNvPr>
          <p:cNvSpPr txBox="1"/>
          <p:nvPr/>
        </p:nvSpPr>
        <p:spPr>
          <a:xfrm>
            <a:off x="9411520" y="7014250"/>
            <a:ext cx="2553478" cy="369332"/>
          </a:xfrm>
          <a:prstGeom prst="rect">
            <a:avLst/>
          </a:prstGeom>
          <a:noFill/>
        </p:spPr>
        <p:txBody>
          <a:bodyPr wrap="square" rtlCol="0">
            <a:spAutoFit/>
          </a:bodyPr>
          <a:lstStyle/>
          <a:p>
            <a:pPr algn="r"/>
            <a:r>
              <a:rPr lang="en-GB" b="1" dirty="0">
                <a:solidFill>
                  <a:srgbClr val="AF0111"/>
                </a:solidFill>
              </a:rPr>
              <a:t>www.acsrisk.com</a:t>
            </a:r>
          </a:p>
        </p:txBody>
      </p:sp>
      <p:sp>
        <p:nvSpPr>
          <p:cNvPr id="2" name="TextBox 1">
            <a:extLst>
              <a:ext uri="{FF2B5EF4-FFF2-40B4-BE49-F238E27FC236}">
                <a16:creationId xmlns:a16="http://schemas.microsoft.com/office/drawing/2014/main" id="{6D4FB3C9-F026-F6E2-9674-577D2C10177B}"/>
              </a:ext>
            </a:extLst>
          </p:cNvPr>
          <p:cNvSpPr txBox="1"/>
          <p:nvPr/>
        </p:nvSpPr>
        <p:spPr>
          <a:xfrm>
            <a:off x="2694780" y="1216324"/>
            <a:ext cx="6802440" cy="646331"/>
          </a:xfrm>
          <a:prstGeom prst="rect">
            <a:avLst/>
          </a:prstGeom>
          <a:noFill/>
        </p:spPr>
        <p:txBody>
          <a:bodyPr wrap="none" rtlCol="0">
            <a:spAutoFit/>
          </a:bodyPr>
          <a:lstStyle/>
          <a:p>
            <a:r>
              <a:rPr lang="en-GB" sz="3600" b="1" dirty="0">
                <a:solidFill>
                  <a:srgbClr val="AF0111"/>
                </a:solidFill>
                <a:effectLst/>
                <a:latin typeface="Aptos" panose="020B0004020202020204" pitchFamily="34" charset="0"/>
                <a:ea typeface="Aptos" panose="020B0004020202020204" pitchFamily="34" charset="0"/>
                <a:cs typeface="Aptos" panose="020B0004020202020204" pitchFamily="34" charset="0"/>
              </a:rPr>
              <a:t>Current Gaza Conflict, Oct 2023</a:t>
            </a:r>
            <a:endParaRPr lang="en-GB" sz="3600" b="1" dirty="0">
              <a:solidFill>
                <a:srgbClr val="AF0111"/>
              </a:solidFill>
            </a:endParaRPr>
          </a:p>
        </p:txBody>
      </p:sp>
      <p:pic>
        <p:nvPicPr>
          <p:cNvPr id="4" name="Picture 3" descr="A city with many buildings&#10;&#10;Description automatically generated">
            <a:extLst>
              <a:ext uri="{FF2B5EF4-FFF2-40B4-BE49-F238E27FC236}">
                <a16:creationId xmlns:a16="http://schemas.microsoft.com/office/drawing/2014/main" id="{A0EFC78A-0C6C-3E77-E362-A627557BB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1211" y="2497159"/>
            <a:ext cx="4680000" cy="3510000"/>
          </a:xfrm>
          <a:prstGeom prst="rect">
            <a:avLst/>
          </a:prstGeom>
        </p:spPr>
      </p:pic>
      <p:pic>
        <p:nvPicPr>
          <p:cNvPr id="6" name="Picture 5" descr="A group of people in a destroyed area&#10;&#10;Description automatically generated">
            <a:extLst>
              <a:ext uri="{FF2B5EF4-FFF2-40B4-BE49-F238E27FC236}">
                <a16:creationId xmlns:a16="http://schemas.microsoft.com/office/drawing/2014/main" id="{052F4209-349B-BA21-9FBD-BA6A0E27E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4084394" y="2812159"/>
            <a:ext cx="3840000" cy="2880000"/>
          </a:xfrm>
          <a:prstGeom prst="rect">
            <a:avLst/>
          </a:prstGeom>
        </p:spPr>
      </p:pic>
      <p:pic>
        <p:nvPicPr>
          <p:cNvPr id="8" name="Picture 7" descr="A person standing in a rubble area&#10;&#10;Description automatically generated">
            <a:extLst>
              <a:ext uri="{FF2B5EF4-FFF2-40B4-BE49-F238E27FC236}">
                <a16:creationId xmlns:a16="http://schemas.microsoft.com/office/drawing/2014/main" id="{EE4AE6CA-4C50-411E-CDB5-DFAB5E8C08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8124998" y="2812159"/>
            <a:ext cx="3840000" cy="2880000"/>
          </a:xfrm>
          <a:prstGeom prst="rect">
            <a:avLst/>
          </a:prstGeom>
        </p:spPr>
      </p:pic>
    </p:spTree>
    <p:extLst>
      <p:ext uri="{BB962C8B-B14F-4D97-AF65-F5344CB8AC3E}">
        <p14:creationId xmlns:p14="http://schemas.microsoft.com/office/powerpoint/2010/main" val="1250355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E4234-4018-DA75-C8D0-3802405B9AC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B1CAE38-295A-D412-FCC1-4ADA48CEAF39}"/>
              </a:ext>
            </a:extLst>
          </p:cNvPr>
          <p:cNvSpPr txBox="1"/>
          <p:nvPr/>
        </p:nvSpPr>
        <p:spPr>
          <a:xfrm>
            <a:off x="9411520" y="7014250"/>
            <a:ext cx="2553478" cy="369332"/>
          </a:xfrm>
          <a:prstGeom prst="rect">
            <a:avLst/>
          </a:prstGeom>
          <a:noFill/>
        </p:spPr>
        <p:txBody>
          <a:bodyPr wrap="square" rtlCol="0">
            <a:spAutoFit/>
          </a:bodyPr>
          <a:lstStyle/>
          <a:p>
            <a:pPr algn="r"/>
            <a:r>
              <a:rPr lang="en-GB" b="1" dirty="0">
                <a:solidFill>
                  <a:srgbClr val="AF0111"/>
                </a:solidFill>
              </a:rPr>
              <a:t>www.acsrisk.com</a:t>
            </a:r>
          </a:p>
        </p:txBody>
      </p:sp>
      <p:sp>
        <p:nvSpPr>
          <p:cNvPr id="2" name="TextBox 1">
            <a:extLst>
              <a:ext uri="{FF2B5EF4-FFF2-40B4-BE49-F238E27FC236}">
                <a16:creationId xmlns:a16="http://schemas.microsoft.com/office/drawing/2014/main" id="{BD1DB4D3-97F1-8CD6-FD82-2A4DA09FBD95}"/>
              </a:ext>
            </a:extLst>
          </p:cNvPr>
          <p:cNvSpPr txBox="1"/>
          <p:nvPr/>
        </p:nvSpPr>
        <p:spPr>
          <a:xfrm>
            <a:off x="3314854" y="1216324"/>
            <a:ext cx="5817746" cy="646331"/>
          </a:xfrm>
          <a:prstGeom prst="rect">
            <a:avLst/>
          </a:prstGeom>
          <a:noFill/>
        </p:spPr>
        <p:txBody>
          <a:bodyPr wrap="none" rtlCol="0">
            <a:spAutoFit/>
          </a:bodyPr>
          <a:lstStyle/>
          <a:p>
            <a:r>
              <a:rPr lang="en-GB" sz="3600" b="1" dirty="0">
                <a:solidFill>
                  <a:srgbClr val="AF0111"/>
                </a:solidFill>
                <a:effectLst/>
                <a:latin typeface="Aptos" panose="020B0004020202020204" pitchFamily="34" charset="0"/>
                <a:ea typeface="Aptos" panose="020B0004020202020204" pitchFamily="34" charset="0"/>
                <a:cs typeface="Aptos" panose="020B0004020202020204" pitchFamily="34" charset="0"/>
              </a:rPr>
              <a:t>Preliminary UN report 2024</a:t>
            </a:r>
            <a:endParaRPr lang="en-GB" sz="3600" b="1" dirty="0">
              <a:solidFill>
                <a:srgbClr val="AF0111"/>
              </a:solidFill>
            </a:endParaRPr>
          </a:p>
        </p:txBody>
      </p:sp>
      <p:pic>
        <p:nvPicPr>
          <p:cNvPr id="4" name="Picture 3" descr="A group of people standing in a landfill&#10;&#10;Description automatically generated">
            <a:extLst>
              <a:ext uri="{FF2B5EF4-FFF2-40B4-BE49-F238E27FC236}">
                <a16:creationId xmlns:a16="http://schemas.microsoft.com/office/drawing/2014/main" id="{5D7850AF-2D49-9DAF-B3A3-AC2A1A281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000" y="1862655"/>
            <a:ext cx="3510000" cy="4680000"/>
          </a:xfrm>
          <a:prstGeom prst="rect">
            <a:avLst/>
          </a:prstGeom>
        </p:spPr>
      </p:pic>
    </p:spTree>
    <p:extLst>
      <p:ext uri="{BB962C8B-B14F-4D97-AF65-F5344CB8AC3E}">
        <p14:creationId xmlns:p14="http://schemas.microsoft.com/office/powerpoint/2010/main" val="1680146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3CA32-1D51-0AC5-25A1-BA5544D814BF}"/>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2377BB0-6F2F-EEF3-0B61-3A8F8A5A7506}"/>
              </a:ext>
            </a:extLst>
          </p:cNvPr>
          <p:cNvSpPr txBox="1"/>
          <p:nvPr/>
        </p:nvSpPr>
        <p:spPr>
          <a:xfrm>
            <a:off x="9411520" y="7014250"/>
            <a:ext cx="2553478" cy="369332"/>
          </a:xfrm>
          <a:prstGeom prst="rect">
            <a:avLst/>
          </a:prstGeom>
          <a:noFill/>
        </p:spPr>
        <p:txBody>
          <a:bodyPr wrap="square" rtlCol="0">
            <a:spAutoFit/>
          </a:bodyPr>
          <a:lstStyle/>
          <a:p>
            <a:pPr algn="r"/>
            <a:r>
              <a:rPr lang="en-GB" b="1" dirty="0">
                <a:solidFill>
                  <a:srgbClr val="AF0111"/>
                </a:solidFill>
              </a:rPr>
              <a:t>www.acsrisk.com</a:t>
            </a:r>
          </a:p>
        </p:txBody>
      </p:sp>
      <p:sp>
        <p:nvSpPr>
          <p:cNvPr id="3" name="Title 2">
            <a:extLst>
              <a:ext uri="{FF2B5EF4-FFF2-40B4-BE49-F238E27FC236}">
                <a16:creationId xmlns:a16="http://schemas.microsoft.com/office/drawing/2014/main" id="{E7C14385-8F17-7C09-874B-B719B0F87B15}"/>
              </a:ext>
            </a:extLst>
          </p:cNvPr>
          <p:cNvSpPr>
            <a:spLocks noGrp="1"/>
          </p:cNvSpPr>
          <p:nvPr>
            <p:ph type="ctrTitle"/>
          </p:nvPr>
        </p:nvSpPr>
        <p:spPr>
          <a:xfrm>
            <a:off x="1524000" y="1264778"/>
            <a:ext cx="9144000" cy="888762"/>
          </a:xfrm>
        </p:spPr>
        <p:txBody>
          <a:bodyPr/>
          <a:lstStyle/>
          <a:p>
            <a:r>
              <a:rPr lang="en-GB" sz="3600" b="1" dirty="0">
                <a:latin typeface="+mn-lt"/>
              </a:rPr>
              <a:t>UNEP Findings</a:t>
            </a:r>
          </a:p>
        </p:txBody>
      </p:sp>
      <p:sp>
        <p:nvSpPr>
          <p:cNvPr id="5" name="Subtitle 4">
            <a:extLst>
              <a:ext uri="{FF2B5EF4-FFF2-40B4-BE49-F238E27FC236}">
                <a16:creationId xmlns:a16="http://schemas.microsoft.com/office/drawing/2014/main" id="{E1528C92-0185-1625-7DD6-BBBB210AF570}"/>
              </a:ext>
            </a:extLst>
          </p:cNvPr>
          <p:cNvSpPr>
            <a:spLocks noGrp="1"/>
          </p:cNvSpPr>
          <p:nvPr>
            <p:ph type="subTitle" idx="1"/>
          </p:nvPr>
        </p:nvSpPr>
        <p:spPr>
          <a:xfrm>
            <a:off x="983974" y="2236304"/>
            <a:ext cx="10376452" cy="3657600"/>
          </a:xfrm>
        </p:spPr>
        <p:txBody>
          <a:bodyPr>
            <a:normAutofit/>
          </a:bodyPr>
          <a:lstStyle/>
          <a:p>
            <a:pPr algn="l"/>
            <a:r>
              <a:rPr lang="en-GB" sz="3200" dirty="0"/>
              <a:t>     </a:t>
            </a:r>
            <a:r>
              <a:rPr lang="en-GB" sz="3200" b="1" dirty="0"/>
              <a:t>Problems</a:t>
            </a:r>
          </a:p>
          <a:p>
            <a:pPr marL="457200" indent="-457200" algn="l">
              <a:buFont typeface="Wingdings" panose="05000000000000000000" pitchFamily="2" charset="2"/>
              <a:buChar char="§"/>
            </a:pPr>
            <a:r>
              <a:rPr lang="en-GB" sz="3200" dirty="0"/>
              <a:t>Water, waste water, solid waste, sewage, armaments, etc.</a:t>
            </a:r>
          </a:p>
          <a:p>
            <a:pPr marL="457200" indent="-457200" algn="l">
              <a:buFont typeface="Wingdings" panose="05000000000000000000" pitchFamily="2" charset="2"/>
              <a:buChar char="§"/>
            </a:pPr>
            <a:r>
              <a:rPr lang="en-GB" sz="3200" dirty="0"/>
              <a:t>Destruction of buildings and infrastructure.</a:t>
            </a:r>
          </a:p>
          <a:p>
            <a:pPr algn="l"/>
            <a:endParaRPr lang="en-GB" sz="3200" dirty="0"/>
          </a:p>
          <a:p>
            <a:pPr marL="457200" indent="-457200" algn="l">
              <a:buFont typeface="Wingdings" panose="05000000000000000000" pitchFamily="2" charset="2"/>
              <a:buChar char="§"/>
            </a:pPr>
            <a:r>
              <a:rPr lang="en-GB" sz="3200" dirty="0"/>
              <a:t>Estimate for Gaza alone is 15,313,427 tonnes    </a:t>
            </a:r>
          </a:p>
        </p:txBody>
      </p:sp>
    </p:spTree>
    <p:extLst>
      <p:ext uri="{BB962C8B-B14F-4D97-AF65-F5344CB8AC3E}">
        <p14:creationId xmlns:p14="http://schemas.microsoft.com/office/powerpoint/2010/main" val="123288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28BAD-3AD9-FFFD-9C84-C3938A57546D}"/>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2533C33-340E-0ACF-E128-9A19DD06BAF5}"/>
              </a:ext>
            </a:extLst>
          </p:cNvPr>
          <p:cNvSpPr txBox="1"/>
          <p:nvPr/>
        </p:nvSpPr>
        <p:spPr>
          <a:xfrm>
            <a:off x="9411520" y="7014250"/>
            <a:ext cx="2553478" cy="369332"/>
          </a:xfrm>
          <a:prstGeom prst="rect">
            <a:avLst/>
          </a:prstGeom>
          <a:noFill/>
        </p:spPr>
        <p:txBody>
          <a:bodyPr wrap="square" rtlCol="0">
            <a:spAutoFit/>
          </a:bodyPr>
          <a:lstStyle/>
          <a:p>
            <a:pPr algn="r"/>
            <a:r>
              <a:rPr lang="en-GB" b="1" dirty="0">
                <a:solidFill>
                  <a:srgbClr val="AF0111"/>
                </a:solidFill>
              </a:rPr>
              <a:t>www.acsrisk.com</a:t>
            </a:r>
          </a:p>
        </p:txBody>
      </p:sp>
      <p:sp>
        <p:nvSpPr>
          <p:cNvPr id="3" name="Title 2">
            <a:extLst>
              <a:ext uri="{FF2B5EF4-FFF2-40B4-BE49-F238E27FC236}">
                <a16:creationId xmlns:a16="http://schemas.microsoft.com/office/drawing/2014/main" id="{0C2B5F83-B668-D3BA-99AD-12B8F56AAA9E}"/>
              </a:ext>
            </a:extLst>
          </p:cNvPr>
          <p:cNvSpPr>
            <a:spLocks noGrp="1"/>
          </p:cNvSpPr>
          <p:nvPr>
            <p:ph type="ctrTitle"/>
          </p:nvPr>
        </p:nvSpPr>
        <p:spPr>
          <a:xfrm>
            <a:off x="1524000" y="1371600"/>
            <a:ext cx="9144000" cy="765314"/>
          </a:xfrm>
        </p:spPr>
        <p:txBody>
          <a:bodyPr/>
          <a:lstStyle/>
          <a:p>
            <a:r>
              <a:rPr lang="en-GB" sz="3600" b="1" dirty="0">
                <a:latin typeface="+mn-lt"/>
              </a:rPr>
              <a:t>UNEP Findings 2009 &amp; 2024</a:t>
            </a:r>
            <a:endParaRPr lang="en-GB" sz="3600" dirty="0"/>
          </a:p>
        </p:txBody>
      </p:sp>
      <p:sp>
        <p:nvSpPr>
          <p:cNvPr id="5" name="Subtitle 4">
            <a:extLst>
              <a:ext uri="{FF2B5EF4-FFF2-40B4-BE49-F238E27FC236}">
                <a16:creationId xmlns:a16="http://schemas.microsoft.com/office/drawing/2014/main" id="{BC956AA7-0B33-BDBA-FFAF-87F2A434F493}"/>
              </a:ext>
            </a:extLst>
          </p:cNvPr>
          <p:cNvSpPr>
            <a:spLocks noGrp="1"/>
          </p:cNvSpPr>
          <p:nvPr>
            <p:ph type="subTitle" idx="1"/>
          </p:nvPr>
        </p:nvSpPr>
        <p:spPr>
          <a:xfrm>
            <a:off x="1272209" y="1967949"/>
            <a:ext cx="9395791" cy="4353338"/>
          </a:xfrm>
        </p:spPr>
        <p:txBody>
          <a:bodyPr>
            <a:normAutofit fontScale="92500" lnSpcReduction="20000"/>
          </a:bodyPr>
          <a:lstStyle/>
          <a:p>
            <a:pPr algn="l"/>
            <a:endParaRPr lang="en-GB" dirty="0"/>
          </a:p>
          <a:p>
            <a:pPr marL="342900" indent="-342900" algn="l">
              <a:buFont typeface="Wingdings" panose="05000000000000000000" pitchFamily="2" charset="2"/>
              <a:buChar char="§"/>
            </a:pPr>
            <a:r>
              <a:rPr lang="en-GB" sz="2600" dirty="0"/>
              <a:t>Post conflict assessment in 2009 in Gaza showed asbestos in building debris from roofs and walls of older buildings, building extensions, sheds and livestock facilities. Mostly asbestos cement, but crocidolite was found at some locations. (No details.)</a:t>
            </a:r>
          </a:p>
          <a:p>
            <a:pPr marL="342900" indent="-342900" algn="l">
              <a:buFont typeface="Wingdings" panose="05000000000000000000" pitchFamily="2" charset="2"/>
              <a:buChar char="§"/>
            </a:pPr>
            <a:endParaRPr lang="en-GB" sz="2600" dirty="0"/>
          </a:p>
          <a:p>
            <a:pPr marL="342900" indent="-342900" algn="l">
              <a:buFont typeface="Wingdings" panose="05000000000000000000" pitchFamily="2" charset="2"/>
              <a:buChar char="§"/>
            </a:pPr>
            <a:r>
              <a:rPr lang="en-GB" sz="2600" dirty="0"/>
              <a:t> In the 2024 assessment, an initial estimate  from a rapid analysis of the eight refugee camps indicated that some 800 000 tonnes of debris may be contaminated with asbestos.</a:t>
            </a:r>
          </a:p>
          <a:p>
            <a:pPr marL="342900" indent="-342900" algn="l">
              <a:buFont typeface="Wingdings" panose="05000000000000000000" pitchFamily="2" charset="2"/>
              <a:buChar char="§"/>
            </a:pPr>
            <a:endParaRPr lang="en-GB" sz="2600" dirty="0"/>
          </a:p>
          <a:p>
            <a:pPr marL="342900" indent="-342900" algn="l">
              <a:buFont typeface="Wingdings" panose="05000000000000000000" pitchFamily="2" charset="2"/>
              <a:buChar char="§"/>
            </a:pPr>
            <a:r>
              <a:rPr lang="en-GB" sz="2600" dirty="0"/>
              <a:t>If it is assumed that most of the asbestos debris is asbestos cement this could mean that there is some 80 000 tonnes of asbestos fibres. </a:t>
            </a:r>
          </a:p>
          <a:p>
            <a:pPr algn="l"/>
            <a:endParaRPr lang="en-GB" dirty="0"/>
          </a:p>
        </p:txBody>
      </p:sp>
    </p:spTree>
    <p:extLst>
      <p:ext uri="{BB962C8B-B14F-4D97-AF65-F5344CB8AC3E}">
        <p14:creationId xmlns:p14="http://schemas.microsoft.com/office/powerpoint/2010/main" val="195080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E2D87-89E7-33E9-0645-7BAC29BD3894}"/>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CF9A9B4F-E0A1-E0F5-596E-F286D88EFFC1}"/>
              </a:ext>
            </a:extLst>
          </p:cNvPr>
          <p:cNvSpPr txBox="1"/>
          <p:nvPr/>
        </p:nvSpPr>
        <p:spPr>
          <a:xfrm>
            <a:off x="9411520" y="7014250"/>
            <a:ext cx="2553478" cy="369332"/>
          </a:xfrm>
          <a:prstGeom prst="rect">
            <a:avLst/>
          </a:prstGeom>
          <a:noFill/>
        </p:spPr>
        <p:txBody>
          <a:bodyPr wrap="square" rtlCol="0">
            <a:spAutoFit/>
          </a:bodyPr>
          <a:lstStyle/>
          <a:p>
            <a:pPr algn="r"/>
            <a:r>
              <a:rPr lang="en-GB" b="1" dirty="0">
                <a:solidFill>
                  <a:srgbClr val="AF0111"/>
                </a:solidFill>
              </a:rPr>
              <a:t>www.acsrisk.com</a:t>
            </a:r>
          </a:p>
        </p:txBody>
      </p:sp>
      <p:sp>
        <p:nvSpPr>
          <p:cNvPr id="2" name="TextBox 1">
            <a:extLst>
              <a:ext uri="{FF2B5EF4-FFF2-40B4-BE49-F238E27FC236}">
                <a16:creationId xmlns:a16="http://schemas.microsoft.com/office/drawing/2014/main" id="{454CA4D3-202B-0A57-6389-DC2884F9BE2D}"/>
              </a:ext>
            </a:extLst>
          </p:cNvPr>
          <p:cNvSpPr txBox="1"/>
          <p:nvPr/>
        </p:nvSpPr>
        <p:spPr>
          <a:xfrm>
            <a:off x="4123652" y="1190445"/>
            <a:ext cx="3933228" cy="1200329"/>
          </a:xfrm>
          <a:prstGeom prst="rect">
            <a:avLst/>
          </a:prstGeom>
          <a:noFill/>
        </p:spPr>
        <p:txBody>
          <a:bodyPr wrap="square" rtlCol="0">
            <a:spAutoFit/>
          </a:bodyPr>
          <a:lstStyle/>
          <a:p>
            <a:r>
              <a:rPr lang="en-GB" sz="3600" b="1" dirty="0">
                <a:solidFill>
                  <a:srgbClr val="AF0111"/>
                </a:solidFill>
                <a:effectLst/>
                <a:latin typeface="Aptos" panose="020B0004020202020204" pitchFamily="34" charset="0"/>
                <a:ea typeface="Aptos" panose="020B0004020202020204" pitchFamily="34" charset="0"/>
                <a:cs typeface="Aptos" panose="020B0004020202020204" pitchFamily="34" charset="0"/>
              </a:rPr>
              <a:t>November 2024</a:t>
            </a:r>
          </a:p>
          <a:p>
            <a:r>
              <a:rPr lang="en-GB" sz="3600" b="1" dirty="0">
                <a:solidFill>
                  <a:srgbClr val="AF0111"/>
                </a:solidFill>
                <a:latin typeface="Aptos" panose="020B0004020202020204" pitchFamily="34" charset="0"/>
              </a:rPr>
              <a:t>(from a resident)</a:t>
            </a:r>
            <a:endParaRPr lang="en-GB" sz="3600" b="1" dirty="0">
              <a:solidFill>
                <a:srgbClr val="AF0111"/>
              </a:solidFill>
            </a:endParaRPr>
          </a:p>
        </p:txBody>
      </p:sp>
      <p:pic>
        <p:nvPicPr>
          <p:cNvPr id="4" name="Picture 3" descr="A torn sheet on a roof&#10;&#10;Description automatically generated">
            <a:extLst>
              <a:ext uri="{FF2B5EF4-FFF2-40B4-BE49-F238E27FC236}">
                <a16:creationId xmlns:a16="http://schemas.microsoft.com/office/drawing/2014/main" id="{47672E6E-63D4-CF5F-7E55-AB287396C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392" y="1600201"/>
            <a:ext cx="3492944" cy="4856190"/>
          </a:xfrm>
          <a:prstGeom prst="rect">
            <a:avLst/>
          </a:prstGeom>
        </p:spPr>
      </p:pic>
      <p:pic>
        <p:nvPicPr>
          <p:cNvPr id="6" name="Picture 5" descr="A rooftop of a building with a broken roof&#10;&#10;Description automatically generated">
            <a:extLst>
              <a:ext uri="{FF2B5EF4-FFF2-40B4-BE49-F238E27FC236}">
                <a16:creationId xmlns:a16="http://schemas.microsoft.com/office/drawing/2014/main" id="{C40CC3A6-4A58-FD8C-B1F5-5F34F1004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3652" y="2854516"/>
            <a:ext cx="4680000" cy="2644520"/>
          </a:xfrm>
          <a:prstGeom prst="rect">
            <a:avLst/>
          </a:prstGeom>
        </p:spPr>
      </p:pic>
      <p:pic>
        <p:nvPicPr>
          <p:cNvPr id="8" name="Picture 7" descr="A destroyed building with debris&#10;&#10;Description automatically generated with medium confidence">
            <a:extLst>
              <a:ext uri="{FF2B5EF4-FFF2-40B4-BE49-F238E27FC236}">
                <a16:creationId xmlns:a16="http://schemas.microsoft.com/office/drawing/2014/main" id="{BAC83881-441D-C010-F9EF-0A70E6D645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1968" y="1776391"/>
            <a:ext cx="2602364" cy="4680000"/>
          </a:xfrm>
          <a:prstGeom prst="rect">
            <a:avLst/>
          </a:prstGeom>
        </p:spPr>
      </p:pic>
    </p:spTree>
    <p:extLst>
      <p:ext uri="{BB962C8B-B14F-4D97-AF65-F5344CB8AC3E}">
        <p14:creationId xmlns:p14="http://schemas.microsoft.com/office/powerpoint/2010/main" val="34154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6714F-BF56-9F7A-6921-CB7D70465430}"/>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EB5B0BD4-2903-97C8-ED08-1F81432BFE95}"/>
              </a:ext>
            </a:extLst>
          </p:cNvPr>
          <p:cNvSpPr txBox="1"/>
          <p:nvPr/>
        </p:nvSpPr>
        <p:spPr>
          <a:xfrm>
            <a:off x="9411520" y="7014250"/>
            <a:ext cx="2553478" cy="369332"/>
          </a:xfrm>
          <a:prstGeom prst="rect">
            <a:avLst/>
          </a:prstGeom>
          <a:noFill/>
        </p:spPr>
        <p:txBody>
          <a:bodyPr wrap="square" rtlCol="0">
            <a:spAutoFit/>
          </a:bodyPr>
          <a:lstStyle/>
          <a:p>
            <a:pPr algn="r"/>
            <a:r>
              <a:rPr lang="en-GB" b="1" dirty="0">
                <a:solidFill>
                  <a:srgbClr val="AF0111"/>
                </a:solidFill>
              </a:rPr>
              <a:t>www.acsrisk.com</a:t>
            </a:r>
          </a:p>
        </p:txBody>
      </p:sp>
      <p:sp>
        <p:nvSpPr>
          <p:cNvPr id="3" name="Title 2">
            <a:extLst>
              <a:ext uri="{FF2B5EF4-FFF2-40B4-BE49-F238E27FC236}">
                <a16:creationId xmlns:a16="http://schemas.microsoft.com/office/drawing/2014/main" id="{04BE5163-02CE-B0D7-A1BA-5B9723C008DE}"/>
              </a:ext>
            </a:extLst>
          </p:cNvPr>
          <p:cNvSpPr>
            <a:spLocks noGrp="1"/>
          </p:cNvSpPr>
          <p:nvPr>
            <p:ph type="ctrTitle"/>
          </p:nvPr>
        </p:nvSpPr>
        <p:spPr>
          <a:xfrm>
            <a:off x="1524000" y="1122363"/>
            <a:ext cx="9144000" cy="723226"/>
          </a:xfrm>
        </p:spPr>
        <p:txBody>
          <a:bodyPr/>
          <a:lstStyle/>
          <a:p>
            <a:r>
              <a:rPr lang="en-GB" sz="3600" dirty="0">
                <a:latin typeface="+mn-lt"/>
              </a:rPr>
              <a:t>More Figures on Gaza</a:t>
            </a:r>
          </a:p>
        </p:txBody>
      </p:sp>
      <p:sp>
        <p:nvSpPr>
          <p:cNvPr id="5" name="Subtitle 4">
            <a:extLst>
              <a:ext uri="{FF2B5EF4-FFF2-40B4-BE49-F238E27FC236}">
                <a16:creationId xmlns:a16="http://schemas.microsoft.com/office/drawing/2014/main" id="{4C34FAAE-7382-2908-0023-89F6CDE1BC7C}"/>
              </a:ext>
            </a:extLst>
          </p:cNvPr>
          <p:cNvSpPr>
            <a:spLocks noGrp="1"/>
          </p:cNvSpPr>
          <p:nvPr>
            <p:ph type="subTitle" idx="1"/>
          </p:nvPr>
        </p:nvSpPr>
        <p:spPr>
          <a:xfrm>
            <a:off x="1441174" y="1987825"/>
            <a:ext cx="9226826" cy="3747811"/>
          </a:xfrm>
        </p:spPr>
        <p:txBody>
          <a:bodyPr>
            <a:normAutofit lnSpcReduction="10000"/>
          </a:bodyPr>
          <a:lstStyle/>
          <a:p>
            <a:pPr marL="457200" indent="-457200" algn="l">
              <a:buFont typeface="Wingdings" panose="05000000000000000000" pitchFamily="2" charset="2"/>
              <a:buChar char="§"/>
            </a:pPr>
            <a:r>
              <a:rPr lang="en-GB" sz="2800" dirty="0"/>
              <a:t>Relatively small – 45km in length, 12-15 km in width.</a:t>
            </a:r>
          </a:p>
          <a:p>
            <a:pPr marL="457200" indent="-457200" algn="l">
              <a:buFont typeface="Wingdings" panose="05000000000000000000" pitchFamily="2" charset="2"/>
              <a:buChar char="§"/>
            </a:pPr>
            <a:r>
              <a:rPr lang="en-GB" sz="2800" dirty="0"/>
              <a:t>2.2. million people</a:t>
            </a:r>
          </a:p>
          <a:p>
            <a:pPr marL="457200" indent="-457200" algn="l">
              <a:buFont typeface="Wingdings" panose="05000000000000000000" pitchFamily="2" charset="2"/>
              <a:buChar char="§"/>
            </a:pPr>
            <a:r>
              <a:rPr lang="en-GB" sz="2800" dirty="0"/>
              <a:t>One of the highest population densities in the world.</a:t>
            </a:r>
          </a:p>
          <a:p>
            <a:pPr marL="457200" indent="-457200" algn="l">
              <a:buFont typeface="Wingdings" panose="05000000000000000000" pitchFamily="2" charset="2"/>
              <a:buChar char="§"/>
            </a:pPr>
            <a:r>
              <a:rPr lang="en-GB" sz="2800" dirty="0"/>
              <a:t>Now made worse by people congregating in refugee camps.</a:t>
            </a:r>
          </a:p>
          <a:p>
            <a:pPr marL="457200" indent="-457200" algn="l">
              <a:buFont typeface="Wingdings" panose="05000000000000000000" pitchFamily="2" charset="2"/>
              <a:buChar char="§"/>
            </a:pPr>
            <a:r>
              <a:rPr lang="en-GB" sz="2800" dirty="0"/>
              <a:t>Odds are that most of the population are now breathing in airborne asbestos fibres</a:t>
            </a:r>
            <a:r>
              <a:rPr lang="en-GB" sz="2800" dirty="0">
                <a:solidFill>
                  <a:srgbClr val="A50021"/>
                </a:solidFill>
              </a:rPr>
              <a:t>.  (Hazard) </a:t>
            </a:r>
          </a:p>
          <a:p>
            <a:pPr marL="457200" indent="-457200" algn="l">
              <a:buFont typeface="Wingdings" panose="05000000000000000000" pitchFamily="2" charset="2"/>
              <a:buChar char="§"/>
            </a:pPr>
            <a:r>
              <a:rPr lang="en-GB" sz="2800" dirty="0"/>
              <a:t>Is there a significant </a:t>
            </a:r>
            <a:r>
              <a:rPr lang="en-GB" sz="2800" dirty="0">
                <a:solidFill>
                  <a:srgbClr val="A50021"/>
                </a:solidFill>
              </a:rPr>
              <a:t>risk</a:t>
            </a:r>
            <a:r>
              <a:rPr lang="en-GB" sz="2800" dirty="0"/>
              <a:t> </a:t>
            </a:r>
            <a:r>
              <a:rPr lang="en-GB" sz="2800" dirty="0">
                <a:solidFill>
                  <a:srgbClr val="A50021"/>
                </a:solidFill>
              </a:rPr>
              <a:t>of Asbestos related diseases?</a:t>
            </a:r>
          </a:p>
          <a:p>
            <a:pPr algn="l"/>
            <a:endParaRPr lang="en-GB" dirty="0"/>
          </a:p>
        </p:txBody>
      </p:sp>
    </p:spTree>
    <p:extLst>
      <p:ext uri="{BB962C8B-B14F-4D97-AF65-F5344CB8AC3E}">
        <p14:creationId xmlns:p14="http://schemas.microsoft.com/office/powerpoint/2010/main" val="2310745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1908EF7-429D-4BA5-2EEA-9AF65F8B8BFB}"/>
              </a:ext>
            </a:extLst>
          </p:cNvPr>
          <p:cNvSpPr txBox="1"/>
          <p:nvPr/>
        </p:nvSpPr>
        <p:spPr>
          <a:xfrm>
            <a:off x="9411520" y="7014250"/>
            <a:ext cx="2553478" cy="369332"/>
          </a:xfrm>
          <a:prstGeom prst="rect">
            <a:avLst/>
          </a:prstGeom>
          <a:noFill/>
        </p:spPr>
        <p:txBody>
          <a:bodyPr wrap="square" rtlCol="0">
            <a:spAutoFit/>
          </a:bodyPr>
          <a:lstStyle/>
          <a:p>
            <a:pPr algn="r"/>
            <a:r>
              <a:rPr lang="en-GB" b="1" dirty="0">
                <a:solidFill>
                  <a:srgbClr val="AF0111"/>
                </a:solidFill>
              </a:rPr>
              <a:t>www.acsrisk.com</a:t>
            </a:r>
          </a:p>
        </p:txBody>
      </p:sp>
      <p:sp>
        <p:nvSpPr>
          <p:cNvPr id="3" name="Title 2">
            <a:extLst>
              <a:ext uri="{FF2B5EF4-FFF2-40B4-BE49-F238E27FC236}">
                <a16:creationId xmlns:a16="http://schemas.microsoft.com/office/drawing/2014/main" id="{49F30206-43C3-973D-358C-4FC3E83429BC}"/>
              </a:ext>
            </a:extLst>
          </p:cNvPr>
          <p:cNvSpPr>
            <a:spLocks noGrp="1"/>
          </p:cNvSpPr>
          <p:nvPr>
            <p:ph type="ctrTitle"/>
          </p:nvPr>
        </p:nvSpPr>
        <p:spPr>
          <a:xfrm>
            <a:off x="1524000" y="1122363"/>
            <a:ext cx="9144000" cy="1302785"/>
          </a:xfrm>
        </p:spPr>
        <p:txBody>
          <a:bodyPr/>
          <a:lstStyle/>
          <a:p>
            <a:r>
              <a:rPr lang="en-GB" sz="3600" b="1" dirty="0"/>
              <a:t>The Helsinki Criteria</a:t>
            </a:r>
            <a:br>
              <a:rPr lang="en-GB" sz="3600" dirty="0"/>
            </a:br>
            <a:r>
              <a:rPr lang="en-GB" sz="2400" dirty="0"/>
              <a:t>Scand. </a:t>
            </a:r>
            <a:r>
              <a:rPr lang="en-GB" sz="2400" dirty="0" err="1"/>
              <a:t>Journ</a:t>
            </a:r>
            <a:r>
              <a:rPr lang="en-GB" sz="2400" dirty="0"/>
              <a:t>. of Work Environmental Health (1977, 23, 311 – 316)</a:t>
            </a:r>
            <a:br>
              <a:rPr lang="en-GB" sz="2400" dirty="0"/>
            </a:br>
            <a:endParaRPr lang="en-GB" sz="2400" dirty="0"/>
          </a:p>
        </p:txBody>
      </p:sp>
      <p:sp>
        <p:nvSpPr>
          <p:cNvPr id="5" name="Subtitle 4">
            <a:extLst>
              <a:ext uri="{FF2B5EF4-FFF2-40B4-BE49-F238E27FC236}">
                <a16:creationId xmlns:a16="http://schemas.microsoft.com/office/drawing/2014/main" id="{B3FB1514-2887-1524-C79D-1B61B6BAAF2C}"/>
              </a:ext>
            </a:extLst>
          </p:cNvPr>
          <p:cNvSpPr>
            <a:spLocks noGrp="1"/>
          </p:cNvSpPr>
          <p:nvPr>
            <p:ph type="subTitle" idx="1"/>
          </p:nvPr>
        </p:nvSpPr>
        <p:spPr>
          <a:xfrm>
            <a:off x="1524000" y="2067339"/>
            <a:ext cx="9144000" cy="4244009"/>
          </a:xfrm>
        </p:spPr>
        <p:txBody>
          <a:bodyPr>
            <a:normAutofit/>
          </a:bodyPr>
          <a:lstStyle/>
          <a:p>
            <a:pPr algn="l"/>
            <a:endParaRPr lang="en-GB" dirty="0"/>
          </a:p>
          <a:p>
            <a:pPr marL="342900" indent="-342900" algn="l">
              <a:buFont typeface="Wingdings" panose="05000000000000000000" pitchFamily="2" charset="2"/>
              <a:buChar char="§"/>
            </a:pPr>
            <a:r>
              <a:rPr lang="en-GB" dirty="0"/>
              <a:t>Best measure of </a:t>
            </a:r>
            <a:r>
              <a:rPr lang="en-GB" dirty="0" err="1"/>
              <a:t>occup</a:t>
            </a:r>
            <a:r>
              <a:rPr lang="en-GB" dirty="0"/>
              <a:t>. exposure is </a:t>
            </a:r>
            <a:r>
              <a:rPr lang="en-GB" b="1" dirty="0"/>
              <a:t>cumulative exposure</a:t>
            </a:r>
          </a:p>
          <a:p>
            <a:pPr algn="l"/>
            <a:r>
              <a:rPr lang="en-GB" dirty="0"/>
              <a:t>     </a:t>
            </a:r>
            <a:r>
              <a:rPr lang="en-GB" dirty="0" err="1"/>
              <a:t>i.e</a:t>
            </a:r>
            <a:r>
              <a:rPr lang="en-GB" dirty="0"/>
              <a:t> what you breath in (f/ml) x how long (yrs)   -    unit is (f/ml).yrs</a:t>
            </a:r>
          </a:p>
          <a:p>
            <a:pPr marL="342900" indent="-342900" algn="l">
              <a:buFont typeface="Wingdings" panose="05000000000000000000" pitchFamily="2" charset="2"/>
              <a:buChar char="§"/>
            </a:pPr>
            <a:endParaRPr lang="en-GB" dirty="0"/>
          </a:p>
          <a:p>
            <a:pPr marL="342900" indent="-342900" algn="l">
              <a:buFont typeface="Wingdings" panose="05000000000000000000" pitchFamily="2" charset="2"/>
              <a:buChar char="§"/>
            </a:pPr>
            <a:r>
              <a:rPr lang="en-GB" dirty="0"/>
              <a:t>Review of cumulative exposures and subsequent deaths led to:</a:t>
            </a:r>
          </a:p>
          <a:p>
            <a:pPr algn="l"/>
            <a:r>
              <a:rPr lang="en-GB" dirty="0"/>
              <a:t>     </a:t>
            </a:r>
            <a:r>
              <a:rPr lang="en-GB" i="1" dirty="0"/>
              <a:t>A cumulative exposure of </a:t>
            </a:r>
            <a:r>
              <a:rPr lang="en-GB" b="1" i="1" dirty="0"/>
              <a:t>&gt; 25 (f/ml).yrs </a:t>
            </a:r>
            <a:r>
              <a:rPr lang="en-GB" i="1" dirty="0"/>
              <a:t>led to a </a:t>
            </a:r>
            <a:r>
              <a:rPr lang="en-GB" b="1" i="1" dirty="0"/>
              <a:t>doubling </a:t>
            </a:r>
            <a:r>
              <a:rPr lang="en-GB" i="1" dirty="0"/>
              <a:t>of </a:t>
            </a:r>
          </a:p>
          <a:p>
            <a:pPr algn="l"/>
            <a:r>
              <a:rPr lang="en-GB" i="1" dirty="0"/>
              <a:t>     the risk of </a:t>
            </a:r>
            <a:r>
              <a:rPr lang="en-GB" b="1" i="1" dirty="0"/>
              <a:t>asbestosis or lung cancer</a:t>
            </a:r>
            <a:r>
              <a:rPr lang="en-GB" i="1" dirty="0"/>
              <a:t>.</a:t>
            </a:r>
          </a:p>
          <a:p>
            <a:pPr algn="l"/>
            <a:endParaRPr lang="en-GB" dirty="0"/>
          </a:p>
          <a:p>
            <a:pPr marL="342900" indent="-342900" algn="l">
              <a:buFont typeface="Wingdings" panose="05000000000000000000" pitchFamily="2" charset="2"/>
              <a:buChar char="§"/>
            </a:pPr>
            <a:r>
              <a:rPr lang="en-GB" dirty="0"/>
              <a:t>A figure of </a:t>
            </a:r>
            <a:r>
              <a:rPr lang="en-GB" i="1" dirty="0"/>
              <a:t>5 (f/ml).yrs </a:t>
            </a:r>
            <a:r>
              <a:rPr lang="en-GB" dirty="0"/>
              <a:t>has been associated with </a:t>
            </a:r>
            <a:r>
              <a:rPr lang="en-GB" i="1" dirty="0"/>
              <a:t>mesothelioma.</a:t>
            </a:r>
          </a:p>
        </p:txBody>
      </p:sp>
    </p:spTree>
    <p:extLst>
      <p:ext uri="{BB962C8B-B14F-4D97-AF65-F5344CB8AC3E}">
        <p14:creationId xmlns:p14="http://schemas.microsoft.com/office/powerpoint/2010/main" val="3671231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27C598AFCF0DF4BA7FBAA6117EA1CE6" ma:contentTypeVersion="13" ma:contentTypeDescription="Create a new document." ma:contentTypeScope="" ma:versionID="0fec4184cc5a9d5c1c926d34defd4396">
  <xsd:schema xmlns:xsd="http://www.w3.org/2001/XMLSchema" xmlns:xs="http://www.w3.org/2001/XMLSchema" xmlns:p="http://schemas.microsoft.com/office/2006/metadata/properties" xmlns:ns3="6c89e709-cd9d-4fbd-b4c8-30acfc8222fa" xmlns:ns4="aad4b86d-e91e-433a-ac43-d84c42504de2" targetNamespace="http://schemas.microsoft.com/office/2006/metadata/properties" ma:root="true" ma:fieldsID="bd8466e6a27a5edc1f09636e29716c35" ns3:_="" ns4:_="">
    <xsd:import namespace="6c89e709-cd9d-4fbd-b4c8-30acfc8222fa"/>
    <xsd:import namespace="aad4b86d-e91e-433a-ac43-d84c42504de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89e709-cd9d-4fbd-b4c8-30acfc822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d4b86d-e91e-433a-ac43-d84c42504d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B51479-3CED-4CC3-9874-DCD740D6355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ad4b86d-e91e-433a-ac43-d84c42504de2"/>
    <ds:schemaRef ds:uri="6c89e709-cd9d-4fbd-b4c8-30acfc8222fa"/>
    <ds:schemaRef ds:uri="http://www.w3.org/XML/1998/namespace"/>
    <ds:schemaRef ds:uri="http://purl.org/dc/dcmitype/"/>
  </ds:schemaRefs>
</ds:datastoreItem>
</file>

<file path=customXml/itemProps2.xml><?xml version="1.0" encoding="utf-8"?>
<ds:datastoreItem xmlns:ds="http://schemas.openxmlformats.org/officeDocument/2006/customXml" ds:itemID="{AE885BDC-5152-40E7-A2D2-57154F13CCE2}">
  <ds:schemaRefs>
    <ds:schemaRef ds:uri="http://schemas.microsoft.com/sharepoint/v3/contenttype/forms"/>
  </ds:schemaRefs>
</ds:datastoreItem>
</file>

<file path=customXml/itemProps3.xml><?xml version="1.0" encoding="utf-8"?>
<ds:datastoreItem xmlns:ds="http://schemas.openxmlformats.org/officeDocument/2006/customXml" ds:itemID="{B040CC4F-5E83-4D4E-9E13-23C8251453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89e709-cd9d-4fbd-b4c8-30acfc8222fa"/>
    <ds:schemaRef ds:uri="aad4b86d-e91e-433a-ac43-d84c42504d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795</TotalTime>
  <Words>1430</Words>
  <Application>Microsoft Office PowerPoint</Application>
  <PresentationFormat>Widescreen</PresentationFormat>
  <Paragraphs>177</Paragraphs>
  <Slides>23</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Aptos</vt:lpstr>
      <vt:lpstr>Arial</vt:lpstr>
      <vt:lpstr>Calibri</vt:lpstr>
      <vt:lpstr>Calibri Light</vt:lpstr>
      <vt:lpstr>Roboto</vt:lpstr>
      <vt:lpstr>Wingdings</vt:lpstr>
      <vt:lpstr>Office Theme</vt:lpstr>
      <vt:lpstr>Custom Design</vt:lpstr>
      <vt:lpstr>PowerPoint Presentation</vt:lpstr>
      <vt:lpstr>General Statement</vt:lpstr>
      <vt:lpstr>PowerPoint Presentation</vt:lpstr>
      <vt:lpstr>PowerPoint Presentation</vt:lpstr>
      <vt:lpstr>UNEP Findings</vt:lpstr>
      <vt:lpstr>UNEP Findings 2009 &amp; 2024</vt:lpstr>
      <vt:lpstr>PowerPoint Presentation</vt:lpstr>
      <vt:lpstr>More Figures on Gaza</vt:lpstr>
      <vt:lpstr>The Helsinki Criteria Scand. Journ. of Work Environmental Health (1977, 23, 311 – 316) </vt:lpstr>
      <vt:lpstr>                                An Example</vt:lpstr>
      <vt:lpstr>PowerPoint Presentation</vt:lpstr>
      <vt:lpstr>PowerPoint Presentation</vt:lpstr>
      <vt:lpstr>             The Consequences of 9/11/2001</vt:lpstr>
      <vt:lpstr>                              Comparisons</vt:lpstr>
      <vt:lpstr>                            The Twin Towers</vt:lpstr>
      <vt:lpstr>                 Apply same methodology to Gaza</vt:lpstr>
      <vt:lpstr>                  Another Important Factor is Age</vt:lpstr>
      <vt:lpstr>                   Effect of Age at Exposure</vt:lpstr>
      <vt:lpstr>                                Conclusion</vt:lpstr>
      <vt:lpstr>                          What can WE do?</vt:lpstr>
      <vt:lpstr>                           What can WE do?</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Koznjak</dc:creator>
  <cp:lastModifiedBy>Roger Willey</cp:lastModifiedBy>
  <cp:revision>12</cp:revision>
  <dcterms:created xsi:type="dcterms:W3CDTF">2023-01-31T15:42:10Z</dcterms:created>
  <dcterms:modified xsi:type="dcterms:W3CDTF">2025-04-15T12:31:05Z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0x010100227C598AFCF0DF4BA7FBAA6117EA1CE6</vt:lpwstr>
  </property>
</Properties>
</file>