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Lst>
  <p:notesMasterIdLst>
    <p:notesMasterId r:id="rId20"/>
  </p:notesMasterIdLst>
  <p:handoutMasterIdLst>
    <p:handoutMasterId r:id="rId21"/>
  </p:handoutMasterIdLst>
  <p:sldIdLst>
    <p:sldId id="298" r:id="rId3"/>
    <p:sldId id="303" r:id="rId4"/>
    <p:sldId id="522" r:id="rId5"/>
    <p:sldId id="588" r:id="rId6"/>
    <p:sldId id="580" r:id="rId7"/>
    <p:sldId id="577" r:id="rId8"/>
    <p:sldId id="362" r:id="rId9"/>
    <p:sldId id="584" r:id="rId10"/>
    <p:sldId id="283" r:id="rId11"/>
    <p:sldId id="281" r:id="rId12"/>
    <p:sldId id="589" r:id="rId13"/>
    <p:sldId id="583" r:id="rId14"/>
    <p:sldId id="585" r:id="rId15"/>
    <p:sldId id="587" r:id="rId16"/>
    <p:sldId id="282" r:id="rId17"/>
    <p:sldId id="290" r:id="rId18"/>
    <p:sldId id="590" r:id="rId19"/>
  </p:sldIdLst>
  <p:sldSz cx="12190413" cy="6859588"/>
  <p:notesSz cx="6797675" cy="9926638"/>
  <p:defaultTextStyle>
    <a:defPPr>
      <a:defRPr lang="en-US"/>
    </a:defPPr>
    <a:lvl1pPr marL="0" algn="l" defTabSz="1219102" rtl="0" eaLnBrk="1" latinLnBrk="0" hangingPunct="1">
      <a:defRPr sz="2400" kern="1200">
        <a:solidFill>
          <a:schemeClr val="tx1"/>
        </a:solidFill>
        <a:latin typeface="+mn-lt"/>
        <a:ea typeface="+mn-ea"/>
        <a:cs typeface="+mn-cs"/>
      </a:defRPr>
    </a:lvl1pPr>
    <a:lvl2pPr marL="609551" algn="l" defTabSz="1219102" rtl="0" eaLnBrk="1" latinLnBrk="0" hangingPunct="1">
      <a:defRPr sz="2400" kern="1200">
        <a:solidFill>
          <a:schemeClr val="tx1"/>
        </a:solidFill>
        <a:latin typeface="+mn-lt"/>
        <a:ea typeface="+mn-ea"/>
        <a:cs typeface="+mn-cs"/>
      </a:defRPr>
    </a:lvl2pPr>
    <a:lvl3pPr marL="1219102" algn="l" defTabSz="1219102" rtl="0" eaLnBrk="1" latinLnBrk="0" hangingPunct="1">
      <a:defRPr sz="2400" kern="1200">
        <a:solidFill>
          <a:schemeClr val="tx1"/>
        </a:solidFill>
        <a:latin typeface="+mn-lt"/>
        <a:ea typeface="+mn-ea"/>
        <a:cs typeface="+mn-cs"/>
      </a:defRPr>
    </a:lvl3pPr>
    <a:lvl4pPr marL="1828652" algn="l" defTabSz="1219102" rtl="0" eaLnBrk="1" latinLnBrk="0" hangingPunct="1">
      <a:defRPr sz="2400" kern="1200">
        <a:solidFill>
          <a:schemeClr val="tx1"/>
        </a:solidFill>
        <a:latin typeface="+mn-lt"/>
        <a:ea typeface="+mn-ea"/>
        <a:cs typeface="+mn-cs"/>
      </a:defRPr>
    </a:lvl4pPr>
    <a:lvl5pPr marL="2438202" algn="l" defTabSz="1219102" rtl="0" eaLnBrk="1" latinLnBrk="0" hangingPunct="1">
      <a:defRPr sz="2400" kern="1200">
        <a:solidFill>
          <a:schemeClr val="tx1"/>
        </a:solidFill>
        <a:latin typeface="+mn-lt"/>
        <a:ea typeface="+mn-ea"/>
        <a:cs typeface="+mn-cs"/>
      </a:defRPr>
    </a:lvl5pPr>
    <a:lvl6pPr marL="3047753" algn="l" defTabSz="1219102" rtl="0" eaLnBrk="1" latinLnBrk="0" hangingPunct="1">
      <a:defRPr sz="2400" kern="1200">
        <a:solidFill>
          <a:schemeClr val="tx1"/>
        </a:solidFill>
        <a:latin typeface="+mn-lt"/>
        <a:ea typeface="+mn-ea"/>
        <a:cs typeface="+mn-cs"/>
      </a:defRPr>
    </a:lvl6pPr>
    <a:lvl7pPr marL="3657304" algn="l" defTabSz="1219102" rtl="0" eaLnBrk="1" latinLnBrk="0" hangingPunct="1">
      <a:defRPr sz="2400" kern="1200">
        <a:solidFill>
          <a:schemeClr val="tx1"/>
        </a:solidFill>
        <a:latin typeface="+mn-lt"/>
        <a:ea typeface="+mn-ea"/>
        <a:cs typeface="+mn-cs"/>
      </a:defRPr>
    </a:lvl7pPr>
    <a:lvl8pPr marL="4266854" algn="l" defTabSz="1219102" rtl="0" eaLnBrk="1" latinLnBrk="0" hangingPunct="1">
      <a:defRPr sz="2400" kern="1200">
        <a:solidFill>
          <a:schemeClr val="tx1"/>
        </a:solidFill>
        <a:latin typeface="+mn-lt"/>
        <a:ea typeface="+mn-ea"/>
        <a:cs typeface="+mn-cs"/>
      </a:defRPr>
    </a:lvl8pPr>
    <a:lvl9pPr marL="4876405" algn="l" defTabSz="1219102"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741"/>
    <a:srgbClr val="E1E1E1"/>
    <a:srgbClr val="666666"/>
    <a:srgbClr val="B2B2B2"/>
    <a:srgbClr val="00461C"/>
    <a:srgbClr val="F2F2F2"/>
    <a:srgbClr val="FAFFF5"/>
    <a:srgbClr val="8CC364"/>
    <a:srgbClr val="FAFFFA"/>
    <a:srgbClr val="FAF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48805" autoAdjust="0"/>
  </p:normalViewPr>
  <p:slideViewPr>
    <p:cSldViewPr>
      <p:cViewPr varScale="1">
        <p:scale>
          <a:sx n="54" d="100"/>
          <a:sy n="54" d="100"/>
        </p:scale>
        <p:origin x="2502" y="60"/>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76" d="100"/>
          <a:sy n="76" d="100"/>
        </p:scale>
        <p:origin x="-4050"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6D6C8B7-CA1E-42B4-8734-5AB2EBA3A88B}" type="datetimeFigureOut">
              <a:rPr lang="en-GB" smtClean="0"/>
              <a:t>25/11/2025</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73D3F7E-E83F-4741-899E-4FFD4D3FC2AA}" type="slidenum">
              <a:rPr lang="en-GB" smtClean="0"/>
              <a:t>‹#›</a:t>
            </a:fld>
            <a:endParaRPr lang="en-GB"/>
          </a:p>
        </p:txBody>
      </p:sp>
    </p:spTree>
    <p:extLst>
      <p:ext uri="{BB962C8B-B14F-4D97-AF65-F5344CB8AC3E}">
        <p14:creationId xmlns:p14="http://schemas.microsoft.com/office/powerpoint/2010/main" val="3173636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85066F3-9B02-4359-BAD6-BC5F07255C2A}" type="datetimeFigureOut">
              <a:rPr lang="en-GB" smtClean="0"/>
              <a:t>25/11/2025</a:t>
            </a:fld>
            <a:endParaRPr lang="en-GB"/>
          </a:p>
        </p:txBody>
      </p:sp>
      <p:sp>
        <p:nvSpPr>
          <p:cNvPr id="4" name="Slide Image Placeholder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F75B65F-D76E-47E0-A49B-3C9D453B6134}" type="slidenum">
              <a:rPr lang="en-GB" smtClean="0"/>
              <a:t>‹#›</a:t>
            </a:fld>
            <a:endParaRPr lang="en-GB"/>
          </a:p>
        </p:txBody>
      </p:sp>
    </p:spTree>
    <p:extLst>
      <p:ext uri="{BB962C8B-B14F-4D97-AF65-F5344CB8AC3E}">
        <p14:creationId xmlns:p14="http://schemas.microsoft.com/office/powerpoint/2010/main" val="822119154"/>
      </p:ext>
    </p:extLst>
  </p:cSld>
  <p:clrMap bg1="lt1" tx1="dk1" bg2="lt2" tx2="dk2" accent1="accent1" accent2="accent2" accent3="accent3" accent4="accent4" accent5="accent5" accent6="accent6" hlink="hlink" folHlink="folHlink"/>
  <p:notesStyle>
    <a:lvl1pPr marL="0" algn="l" defTabSz="1219102" rtl="0" eaLnBrk="1" latinLnBrk="0" hangingPunct="1">
      <a:defRPr sz="1600" kern="1200">
        <a:solidFill>
          <a:schemeClr val="tx1"/>
        </a:solidFill>
        <a:latin typeface="+mn-lt"/>
        <a:ea typeface="+mn-ea"/>
        <a:cs typeface="+mn-cs"/>
      </a:defRPr>
    </a:lvl1pPr>
    <a:lvl2pPr marL="609551" algn="l" defTabSz="1219102" rtl="0" eaLnBrk="1" latinLnBrk="0" hangingPunct="1">
      <a:defRPr sz="1600" kern="1200">
        <a:solidFill>
          <a:schemeClr val="tx1"/>
        </a:solidFill>
        <a:latin typeface="+mn-lt"/>
        <a:ea typeface="+mn-ea"/>
        <a:cs typeface="+mn-cs"/>
      </a:defRPr>
    </a:lvl2pPr>
    <a:lvl3pPr marL="1219102" algn="l" defTabSz="1219102" rtl="0" eaLnBrk="1" latinLnBrk="0" hangingPunct="1">
      <a:defRPr sz="1600" kern="1200">
        <a:solidFill>
          <a:schemeClr val="tx1"/>
        </a:solidFill>
        <a:latin typeface="+mn-lt"/>
        <a:ea typeface="+mn-ea"/>
        <a:cs typeface="+mn-cs"/>
      </a:defRPr>
    </a:lvl3pPr>
    <a:lvl4pPr marL="1828652" algn="l" defTabSz="1219102" rtl="0" eaLnBrk="1" latinLnBrk="0" hangingPunct="1">
      <a:defRPr sz="1600" kern="1200">
        <a:solidFill>
          <a:schemeClr val="tx1"/>
        </a:solidFill>
        <a:latin typeface="+mn-lt"/>
        <a:ea typeface="+mn-ea"/>
        <a:cs typeface="+mn-cs"/>
      </a:defRPr>
    </a:lvl4pPr>
    <a:lvl5pPr marL="2438202" algn="l" defTabSz="1219102" rtl="0" eaLnBrk="1" latinLnBrk="0" hangingPunct="1">
      <a:defRPr sz="1600" kern="1200">
        <a:solidFill>
          <a:schemeClr val="tx1"/>
        </a:solidFill>
        <a:latin typeface="+mn-lt"/>
        <a:ea typeface="+mn-ea"/>
        <a:cs typeface="+mn-cs"/>
      </a:defRPr>
    </a:lvl5pPr>
    <a:lvl6pPr marL="3047753" algn="l" defTabSz="1219102" rtl="0" eaLnBrk="1" latinLnBrk="0" hangingPunct="1">
      <a:defRPr sz="1600" kern="1200">
        <a:solidFill>
          <a:schemeClr val="tx1"/>
        </a:solidFill>
        <a:latin typeface="+mn-lt"/>
        <a:ea typeface="+mn-ea"/>
        <a:cs typeface="+mn-cs"/>
      </a:defRPr>
    </a:lvl6pPr>
    <a:lvl7pPr marL="3657304" algn="l" defTabSz="1219102" rtl="0" eaLnBrk="1" latinLnBrk="0" hangingPunct="1">
      <a:defRPr sz="1600" kern="1200">
        <a:solidFill>
          <a:schemeClr val="tx1"/>
        </a:solidFill>
        <a:latin typeface="+mn-lt"/>
        <a:ea typeface="+mn-ea"/>
        <a:cs typeface="+mn-cs"/>
      </a:defRPr>
    </a:lvl7pPr>
    <a:lvl8pPr marL="4266854" algn="l" defTabSz="1219102" rtl="0" eaLnBrk="1" latinLnBrk="0" hangingPunct="1">
      <a:defRPr sz="1600" kern="1200">
        <a:solidFill>
          <a:schemeClr val="tx1"/>
        </a:solidFill>
        <a:latin typeface="+mn-lt"/>
        <a:ea typeface="+mn-ea"/>
        <a:cs typeface="+mn-cs"/>
      </a:defRPr>
    </a:lvl8pPr>
    <a:lvl9pPr marL="4876405" algn="l" defTabSz="121910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F75B65F-D76E-47E0-A49B-3C9D453B6134}" type="slidenum">
              <a:rPr lang="en-GB" smtClean="0"/>
              <a:t>1</a:t>
            </a:fld>
            <a:endParaRPr lang="en-GB"/>
          </a:p>
        </p:txBody>
      </p:sp>
    </p:spTree>
    <p:extLst>
      <p:ext uri="{BB962C8B-B14F-4D97-AF65-F5344CB8AC3E}">
        <p14:creationId xmlns:p14="http://schemas.microsoft.com/office/powerpoint/2010/main" val="4185407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GB" dirty="0"/>
              <a:t>Thinnest Pump on the Market, ergonomic and comfortable (&lt;40mm) – wont take it off – Motion sensor</a:t>
            </a:r>
          </a:p>
          <a:p>
            <a:pPr marL="0" marR="0" indent="0" algn="l" defTabSz="1219170" rtl="0" eaLnBrk="1" fontAlgn="auto" latinLnBrk="0" hangingPunct="1">
              <a:lnSpc>
                <a:spcPct val="100000"/>
              </a:lnSpc>
              <a:spcBef>
                <a:spcPts val="0"/>
              </a:spcBef>
              <a:spcAft>
                <a:spcPts val="0"/>
              </a:spcAft>
              <a:buClrTx/>
              <a:buSzTx/>
              <a:buFontTx/>
              <a:buNone/>
              <a:tabLst/>
              <a:defRPr/>
            </a:pPr>
            <a:r>
              <a:rPr lang="en-GB" dirty="0"/>
              <a:t>Flexible Wearing – for wearing on the hip, chest, back, in the pocket</a:t>
            </a:r>
          </a:p>
          <a:p>
            <a:pPr marL="0" marR="0" indent="0" algn="l" defTabSz="1219170" rtl="0" eaLnBrk="1" fontAlgn="auto" latinLnBrk="0" hangingPunct="1">
              <a:lnSpc>
                <a:spcPct val="100000"/>
              </a:lnSpc>
              <a:spcBef>
                <a:spcPts val="0"/>
              </a:spcBef>
              <a:spcAft>
                <a:spcPts val="0"/>
              </a:spcAft>
              <a:buClrTx/>
              <a:buSzTx/>
              <a:buFontTx/>
              <a:buNone/>
              <a:tabLst/>
              <a:defRPr/>
            </a:pPr>
            <a:r>
              <a:rPr lang="en-GB" sz="1600" kern="0" dirty="0">
                <a:solidFill>
                  <a:srgbClr val="000000"/>
                </a:solidFill>
                <a:latin typeface="Arial"/>
              </a:rPr>
              <a:t>Lockable Display and Keys – no tampering so wearer leaves it alone</a:t>
            </a:r>
          </a:p>
          <a:p>
            <a:pPr marL="0" marR="0" indent="0" algn="l" defTabSz="1219170" rtl="0" eaLnBrk="1" fontAlgn="auto" latinLnBrk="0" hangingPunct="1">
              <a:lnSpc>
                <a:spcPct val="100000"/>
              </a:lnSpc>
              <a:spcBef>
                <a:spcPts val="0"/>
              </a:spcBef>
              <a:spcAft>
                <a:spcPts val="0"/>
              </a:spcAft>
              <a:buClrTx/>
              <a:buSzTx/>
              <a:buFontTx/>
              <a:buNone/>
              <a:tabLst/>
              <a:defRPr/>
            </a:pPr>
            <a:r>
              <a:rPr lang="en-GB" sz="1600" kern="0" dirty="0">
                <a:solidFill>
                  <a:srgbClr val="000000"/>
                </a:solidFill>
                <a:latin typeface="Arial"/>
              </a:rPr>
              <a:t>Smooth</a:t>
            </a:r>
            <a:r>
              <a:rPr lang="en-GB" sz="1600" kern="0" baseline="0" dirty="0">
                <a:solidFill>
                  <a:srgbClr val="000000"/>
                </a:solidFill>
                <a:latin typeface="Arial"/>
              </a:rPr>
              <a:t> finish for easy decontamination</a:t>
            </a:r>
          </a:p>
          <a:p>
            <a:pPr marL="0" marR="0" indent="0" algn="l" defTabSz="1219170" rtl="0" eaLnBrk="1" fontAlgn="auto" latinLnBrk="0" hangingPunct="1">
              <a:lnSpc>
                <a:spcPct val="100000"/>
              </a:lnSpc>
              <a:spcBef>
                <a:spcPts val="0"/>
              </a:spcBef>
              <a:spcAft>
                <a:spcPts val="0"/>
              </a:spcAft>
              <a:buClrTx/>
              <a:buSzTx/>
              <a:buFontTx/>
              <a:buNone/>
              <a:tabLst/>
              <a:defRPr/>
            </a:pPr>
            <a:r>
              <a:rPr lang="en-GB" sz="1600" kern="0" baseline="0" dirty="0">
                <a:solidFill>
                  <a:srgbClr val="000000"/>
                </a:solidFill>
                <a:latin typeface="Arial"/>
              </a:rPr>
              <a:t>Motion detector give % amount of time in motion, can set time interval it calculates over</a:t>
            </a:r>
          </a:p>
          <a:p>
            <a:pPr marL="0" marR="0" indent="0" algn="l" defTabSz="1219170" rtl="0" eaLnBrk="1" fontAlgn="auto" latinLnBrk="0" hangingPunct="1">
              <a:lnSpc>
                <a:spcPct val="100000"/>
              </a:lnSpc>
              <a:spcBef>
                <a:spcPts val="0"/>
              </a:spcBef>
              <a:spcAft>
                <a:spcPts val="0"/>
              </a:spcAft>
              <a:buClrTx/>
              <a:buSzTx/>
              <a:buFontTx/>
              <a:buNone/>
              <a:tabLst/>
              <a:defRPr/>
            </a:pPr>
            <a:r>
              <a:rPr lang="en-GB" sz="1600" kern="0" baseline="0" dirty="0">
                <a:solidFill>
                  <a:srgbClr val="000000"/>
                </a:solidFill>
                <a:latin typeface="Arial"/>
              </a:rPr>
              <a:t>Lightweight, only 480g</a:t>
            </a:r>
            <a:endParaRPr lang="en-GB" sz="1600" kern="0" dirty="0">
              <a:solidFill>
                <a:srgbClr val="000000"/>
              </a:solidFill>
              <a:latin typeface="Arial"/>
            </a:endParaRPr>
          </a:p>
          <a:p>
            <a:pPr marL="0" marR="0" indent="0" algn="l" defTabSz="121917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10</a:t>
            </a:fld>
            <a:endParaRPr lang="en-GB"/>
          </a:p>
        </p:txBody>
      </p:sp>
    </p:spTree>
    <p:extLst>
      <p:ext uri="{BB962C8B-B14F-4D97-AF65-F5344CB8AC3E}">
        <p14:creationId xmlns:p14="http://schemas.microsoft.com/office/powerpoint/2010/main" val="2710740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180003C6-B5C8-43F2-8D79-B74428371C19}" type="slidenum">
              <a:rPr lang="en-GB" smtClean="0">
                <a:cs typeface="Arial" charset="0"/>
              </a:rPr>
              <a:pPr/>
              <a:t>11</a:t>
            </a:fld>
            <a:endParaRPr lang="en-GB">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25007" y="4378362"/>
            <a:ext cx="5071980" cy="4149408"/>
          </a:xfrm>
          <a:noFill/>
          <a:ln/>
        </p:spPr>
        <p:txBody>
          <a:bodyPr/>
          <a:lstStyle/>
          <a:p>
            <a:pPr eaLnBrk="1" hangingPunct="1"/>
            <a:endParaRPr lang="en-US"/>
          </a:p>
        </p:txBody>
      </p:sp>
    </p:spTree>
    <p:extLst>
      <p:ext uri="{BB962C8B-B14F-4D97-AF65-F5344CB8AC3E}">
        <p14:creationId xmlns:p14="http://schemas.microsoft.com/office/powerpoint/2010/main" val="3663092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12</a:t>
            </a:fld>
            <a:endParaRPr lang="en-GB"/>
          </a:p>
        </p:txBody>
      </p:sp>
    </p:spTree>
    <p:extLst>
      <p:ext uri="{BB962C8B-B14F-4D97-AF65-F5344CB8AC3E}">
        <p14:creationId xmlns:p14="http://schemas.microsoft.com/office/powerpoint/2010/main" val="303560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180003C6-B5C8-43F2-8D79-B74428371C19}" type="slidenum">
              <a:rPr lang="en-GB" smtClean="0">
                <a:cs typeface="Arial" charset="0"/>
              </a:rPr>
              <a:pPr/>
              <a:t>13</a:t>
            </a:fld>
            <a:endParaRPr lang="en-GB">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25007" y="4378362"/>
            <a:ext cx="5071980" cy="4149408"/>
          </a:xfrm>
          <a:noFill/>
          <a:ln/>
        </p:spPr>
        <p:txBody>
          <a:bodyPr/>
          <a:lstStyle/>
          <a:p>
            <a:pPr eaLnBrk="1" hangingPunct="1"/>
            <a:endParaRPr lang="en-US"/>
          </a:p>
        </p:txBody>
      </p:sp>
    </p:spTree>
    <p:extLst>
      <p:ext uri="{BB962C8B-B14F-4D97-AF65-F5344CB8AC3E}">
        <p14:creationId xmlns:p14="http://schemas.microsoft.com/office/powerpoint/2010/main" val="16390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180003C6-B5C8-43F2-8D79-B74428371C19}" type="slidenum">
              <a:rPr lang="en-GB" smtClean="0">
                <a:cs typeface="Arial" charset="0"/>
              </a:rPr>
              <a:pPr/>
              <a:t>14</a:t>
            </a:fld>
            <a:endParaRPr lang="en-GB">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25007" y="4378362"/>
            <a:ext cx="5071980" cy="4149408"/>
          </a:xfrm>
          <a:noFill/>
          <a:ln/>
        </p:spPr>
        <p:txBody>
          <a:bodyPr/>
          <a:lstStyle/>
          <a:p>
            <a:pPr eaLnBrk="1" hangingPunct="1"/>
            <a:endParaRPr lang="en-US"/>
          </a:p>
        </p:txBody>
      </p:sp>
    </p:spTree>
    <p:extLst>
      <p:ext uri="{BB962C8B-B14F-4D97-AF65-F5344CB8AC3E}">
        <p14:creationId xmlns:p14="http://schemas.microsoft.com/office/powerpoint/2010/main" val="33385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75B65F-D76E-47E0-A49B-3C9D453B6134}" type="slidenum">
              <a:rPr lang="en-GB" smtClean="0"/>
              <a:t>15</a:t>
            </a:fld>
            <a:endParaRPr lang="en-GB"/>
          </a:p>
        </p:txBody>
      </p:sp>
    </p:spTree>
    <p:extLst>
      <p:ext uri="{BB962C8B-B14F-4D97-AF65-F5344CB8AC3E}">
        <p14:creationId xmlns:p14="http://schemas.microsoft.com/office/powerpoint/2010/main" val="3912845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16</a:t>
            </a:fld>
            <a:endParaRPr lang="en-GB"/>
          </a:p>
        </p:txBody>
      </p:sp>
    </p:spTree>
    <p:extLst>
      <p:ext uri="{BB962C8B-B14F-4D97-AF65-F5344CB8AC3E}">
        <p14:creationId xmlns:p14="http://schemas.microsoft.com/office/powerpoint/2010/main" val="1028762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17</a:t>
            </a:fld>
            <a:endParaRPr lang="en-GB"/>
          </a:p>
        </p:txBody>
      </p:sp>
    </p:spTree>
    <p:extLst>
      <p:ext uri="{BB962C8B-B14F-4D97-AF65-F5344CB8AC3E}">
        <p14:creationId xmlns:p14="http://schemas.microsoft.com/office/powerpoint/2010/main" val="388474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02"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This presentation will outline the essential principles and practicalities of asbestos air sampling, focusing on why it remains critical for workplace and public safety. Asbestos monitoring is vital to protect workers and the public from the severe health risks posed by inhaling airborne fibres, which can cause fatal respiratory diseases. Monitoring involves both personal and static air sampling, with strict legal requirements for licenced contractors to ensure safe removal and site clearance. The four-stage clearance process of site checks, visual inspections, air monitoring, and a final assessment ensures fibre levels are below UK limits before reoccupation. Accurate sampling, correct equipment uses, and adherence to best practice are essential to minimise risk, prevent exposure, and ultimately save lives. By the end of this session, you will understand the key steps, legal obligations, and best practice guidance for effective asbestos monitoring and management.</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DF75B65F-D76E-47E0-A49B-3C9D453B6134}" type="slidenum">
              <a:rPr lang="en-GB" smtClean="0"/>
              <a:t>2</a:t>
            </a:fld>
            <a:endParaRPr lang="en-GB"/>
          </a:p>
        </p:txBody>
      </p:sp>
    </p:spTree>
    <p:extLst>
      <p:ext uri="{BB962C8B-B14F-4D97-AF65-F5344CB8AC3E}">
        <p14:creationId xmlns:p14="http://schemas.microsoft.com/office/powerpoint/2010/main" val="329122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buFont typeface="Arial" panose="020B0604020202020204" pitchFamily="34" charset="0"/>
              <a:buChar char="•"/>
            </a:pPr>
            <a:r>
              <a:rPr lang="en-GB" b="1" i="0" dirty="0">
                <a:solidFill>
                  <a:srgbClr val="001D35"/>
                </a:solidFill>
                <a:effectLst/>
                <a:latin typeface="Google Sans"/>
              </a:rPr>
              <a:t>Sprayed coatings:</a:t>
            </a:r>
            <a:r>
              <a:rPr lang="en-GB" b="0" i="0" dirty="0">
                <a:solidFill>
                  <a:srgbClr val="001D35"/>
                </a:solidFill>
                <a:effectLst/>
                <a:latin typeface="Google Sans"/>
              </a:rPr>
              <a:t> These can be found on ceilings, walls, beams, and columns, often used for insulation and fire protection.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Asbestos Insulating Board (AIB):</a:t>
            </a:r>
            <a:r>
              <a:rPr lang="en-GB" b="0" i="0" dirty="0">
                <a:solidFill>
                  <a:srgbClr val="001D35"/>
                </a:solidFill>
                <a:effectLst/>
                <a:latin typeface="Google Sans"/>
              </a:rPr>
              <a:t> Used for fireproofing, AIB can be found in ceiling tiles, partition walls, panels in fire doors, and around boilers.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Textured coatings:</a:t>
            </a:r>
            <a:r>
              <a:rPr lang="en-GB" b="0" i="0" dirty="0">
                <a:solidFill>
                  <a:srgbClr val="001D35"/>
                </a:solidFill>
                <a:effectLst/>
                <a:latin typeface="Google Sans"/>
              </a:rPr>
              <a:t> Commonly known as Artex, these coatings were used on walls and ceilings.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Lagging:</a:t>
            </a:r>
            <a:r>
              <a:rPr lang="en-GB" b="0" i="0" dirty="0">
                <a:solidFill>
                  <a:srgbClr val="001D35"/>
                </a:solidFill>
                <a:effectLst/>
                <a:latin typeface="Google Sans"/>
              </a:rPr>
              <a:t> Asbestos lagging was used to insulate pipes and boilers.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Vinyl floor tiles:</a:t>
            </a:r>
            <a:r>
              <a:rPr lang="en-GB" b="0" i="0" dirty="0">
                <a:solidFill>
                  <a:srgbClr val="001D35"/>
                </a:solidFill>
                <a:effectLst/>
                <a:latin typeface="Google Sans"/>
              </a:rPr>
              <a:t> These were a popular flooring option and may contain asbestos.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Water tanks:</a:t>
            </a:r>
            <a:r>
              <a:rPr lang="en-GB" b="0" i="0" dirty="0">
                <a:solidFill>
                  <a:srgbClr val="001D35"/>
                </a:solidFill>
                <a:effectLst/>
                <a:latin typeface="Google Sans"/>
              </a:rPr>
              <a:t> Asbestos cement was used for water tanks.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Acoustic tiles:</a:t>
            </a:r>
            <a:r>
              <a:rPr lang="en-GB" b="0" i="0" dirty="0">
                <a:solidFill>
                  <a:srgbClr val="001D35"/>
                </a:solidFill>
                <a:effectLst/>
                <a:latin typeface="Google Sans"/>
              </a:rPr>
              <a:t> Some older acoustic tiles used for soundproofing may contain asbestos. </a:t>
            </a:r>
            <a:endParaRPr lang="en-GB" b="0" i="0" dirty="0">
              <a:solidFill>
                <a:srgbClr val="0B57D0"/>
              </a:solidFill>
              <a:effectLst/>
              <a:latin typeface="Google Sans"/>
            </a:endParaRPr>
          </a:p>
          <a:p>
            <a:pPr algn="l" fontAlgn="ctr">
              <a:buFont typeface="Arial" panose="020B0604020202020204" pitchFamily="34" charset="0"/>
              <a:buChar char="•"/>
            </a:pPr>
            <a:r>
              <a:rPr lang="en-GB" b="1" i="0" dirty="0">
                <a:solidFill>
                  <a:srgbClr val="001D35"/>
                </a:solidFill>
                <a:effectLst/>
                <a:latin typeface="Google Sans"/>
              </a:rPr>
              <a:t>Toilet seats and cisterns:</a:t>
            </a:r>
            <a:r>
              <a:rPr lang="en-GB" b="0" i="0" dirty="0">
                <a:solidFill>
                  <a:srgbClr val="001D35"/>
                </a:solidFill>
                <a:effectLst/>
                <a:latin typeface="Google Sans"/>
              </a:rPr>
              <a:t> These can also be made from asbestos-containing materials. </a:t>
            </a:r>
            <a:endParaRPr lang="en-GB" b="0" i="0" dirty="0">
              <a:solidFill>
                <a:srgbClr val="0B57D0"/>
              </a:solidFill>
              <a:effectLst/>
              <a:latin typeface="Google Sans"/>
            </a:endParaRPr>
          </a:p>
          <a:p>
            <a:pPr algn="l"/>
            <a:r>
              <a:rPr lang="en-GB" b="0" i="0" dirty="0">
                <a:solidFill>
                  <a:srgbClr val="001D35"/>
                </a:solidFill>
                <a:effectLst/>
                <a:latin typeface="Google Sans"/>
              </a:rPr>
              <a:t>Outside the Building:</a:t>
            </a:r>
          </a:p>
          <a:p>
            <a:pPr algn="l">
              <a:buFont typeface="Arial" panose="020B0604020202020204" pitchFamily="34" charset="0"/>
              <a:buChar char="•"/>
            </a:pPr>
            <a:r>
              <a:rPr lang="en-GB" b="1" i="0" dirty="0">
                <a:solidFill>
                  <a:srgbClr val="001D35"/>
                </a:solidFill>
                <a:effectLst/>
                <a:latin typeface="Google Sans"/>
              </a:rPr>
              <a:t>Roofing:</a:t>
            </a:r>
            <a:r>
              <a:rPr lang="en-GB" b="0" i="0" dirty="0">
                <a:solidFill>
                  <a:srgbClr val="001D35"/>
                </a:solidFill>
                <a:effectLst/>
                <a:latin typeface="Google Sans"/>
              </a:rPr>
              <a:t> Asbestos cement was commonly used for roofing and can be found in sheets and shingles.</a:t>
            </a:r>
          </a:p>
          <a:p>
            <a:pPr algn="l">
              <a:buFont typeface="Arial" panose="020B0604020202020204" pitchFamily="34" charset="0"/>
              <a:buChar char="•"/>
            </a:pPr>
            <a:r>
              <a:rPr lang="en-GB" b="1" i="0" dirty="0">
                <a:solidFill>
                  <a:srgbClr val="001D35"/>
                </a:solidFill>
                <a:effectLst/>
                <a:latin typeface="Google Sans"/>
              </a:rPr>
              <a:t>Gutters and downpipes:</a:t>
            </a:r>
            <a:r>
              <a:rPr lang="en-GB" b="0" i="0" dirty="0">
                <a:solidFill>
                  <a:srgbClr val="001D35"/>
                </a:solidFill>
                <a:effectLst/>
                <a:latin typeface="Google Sans"/>
              </a:rPr>
              <a:t> Asbestos cement was a popular material for these.</a:t>
            </a:r>
          </a:p>
          <a:p>
            <a:pPr algn="l">
              <a:buFont typeface="Arial" panose="020B0604020202020204" pitchFamily="34" charset="0"/>
              <a:buChar char="•"/>
            </a:pPr>
            <a:r>
              <a:rPr lang="en-GB" b="1" i="0" dirty="0">
                <a:solidFill>
                  <a:srgbClr val="001D35"/>
                </a:solidFill>
                <a:effectLst/>
                <a:latin typeface="Google Sans"/>
              </a:rPr>
              <a:t>Cladding:</a:t>
            </a:r>
            <a:r>
              <a:rPr lang="en-GB" b="0" i="0" dirty="0">
                <a:solidFill>
                  <a:srgbClr val="001D35"/>
                </a:solidFill>
                <a:effectLst/>
                <a:latin typeface="Google Sans"/>
              </a:rPr>
              <a:t> Asbestos cement panels were used for cladding buildings.</a:t>
            </a:r>
          </a:p>
          <a:p>
            <a:pPr algn="l">
              <a:buFont typeface="Arial" panose="020B0604020202020204" pitchFamily="34" charset="0"/>
              <a:buChar char="•"/>
            </a:pPr>
            <a:r>
              <a:rPr lang="en-GB" b="1" i="0" dirty="0">
                <a:solidFill>
                  <a:srgbClr val="001D35"/>
                </a:solidFill>
                <a:effectLst/>
                <a:latin typeface="Google Sans"/>
              </a:rPr>
              <a:t>Flues:</a:t>
            </a:r>
            <a:r>
              <a:rPr lang="en-GB" b="0" i="0" dirty="0">
                <a:solidFill>
                  <a:srgbClr val="001D35"/>
                </a:solidFill>
                <a:effectLst/>
                <a:latin typeface="Google Sans"/>
              </a:rPr>
              <a:t> Asbestos cement flues were used in boiler systems</a:t>
            </a:r>
          </a:p>
          <a:p>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3</a:t>
            </a:fld>
            <a:endParaRPr lang="en-GB"/>
          </a:p>
        </p:txBody>
      </p:sp>
    </p:spTree>
    <p:extLst>
      <p:ext uri="{BB962C8B-B14F-4D97-AF65-F5344CB8AC3E}">
        <p14:creationId xmlns:p14="http://schemas.microsoft.com/office/powerpoint/2010/main" val="1826017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B0C0C"/>
                </a:solidFill>
                <a:effectLst/>
                <a:latin typeface="GDS Transport"/>
              </a:rPr>
              <a:t>Those involved in demolition work, asbestos abatement, building repair and maintenance may be exposed to higher levels of asbestos as disturbing such materials releases fibres into the air.</a:t>
            </a:r>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4</a:t>
            </a:fld>
            <a:endParaRPr lang="en-GB" dirty="0"/>
          </a:p>
        </p:txBody>
      </p:sp>
    </p:spTree>
    <p:extLst>
      <p:ext uri="{BB962C8B-B14F-4D97-AF65-F5344CB8AC3E}">
        <p14:creationId xmlns:p14="http://schemas.microsoft.com/office/powerpoint/2010/main" val="249215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air sampling principle</a:t>
            </a:r>
            <a:r>
              <a:rPr lang="en-GB" dirty="0"/>
              <a:t> used in </a:t>
            </a:r>
            <a:r>
              <a:rPr lang="en-GB" b="1" dirty="0"/>
              <a:t>HSG248 (Asbestos: The Analysts' Guide)</a:t>
            </a:r>
            <a:r>
              <a:rPr lang="en-GB" dirty="0"/>
              <a:t>, published by the UK Health and Safety Executive (HSE), is based on </a:t>
            </a:r>
            <a:r>
              <a:rPr lang="en-GB" b="1" dirty="0"/>
              <a:t>drawing a known volume of air through a filter to collect airborne asbestos fibres</a:t>
            </a:r>
            <a:r>
              <a:rPr lang="en-GB" dirty="0"/>
              <a:t>, which are then counted under a microscope.</a:t>
            </a:r>
          </a:p>
          <a:p>
            <a:r>
              <a:rPr lang="en-GB" dirty="0"/>
              <a:t>Here’s a summary of the </a:t>
            </a:r>
            <a:r>
              <a:rPr lang="en-GB" b="1" dirty="0"/>
              <a:t>key air sampling principles</a:t>
            </a:r>
            <a:r>
              <a:rPr lang="en-GB" dirty="0"/>
              <a:t> described in HSG248:</a:t>
            </a:r>
          </a:p>
          <a:p>
            <a:r>
              <a:rPr lang="en-GB" b="1" dirty="0"/>
              <a:t>🔹 1. Sampling Method: Static or Personal Air Sampling</a:t>
            </a:r>
          </a:p>
          <a:p>
            <a:pPr>
              <a:buFont typeface="Arial" panose="020B0604020202020204" pitchFamily="34" charset="0"/>
              <a:buChar char="•"/>
            </a:pPr>
            <a:r>
              <a:rPr lang="en-GB" b="1" dirty="0"/>
              <a:t>Static (fixed-point) sampling</a:t>
            </a:r>
            <a:r>
              <a:rPr lang="en-GB" dirty="0"/>
              <a:t>: Measures airborne asbestos concentrations in a specific area.</a:t>
            </a:r>
          </a:p>
          <a:p>
            <a:pPr>
              <a:buFont typeface="Arial" panose="020B0604020202020204" pitchFamily="34" charset="0"/>
              <a:buChar char="•"/>
            </a:pPr>
            <a:r>
              <a:rPr lang="en-GB" b="1" dirty="0"/>
              <a:t>Personal sampling</a:t>
            </a:r>
            <a:r>
              <a:rPr lang="en-GB" dirty="0"/>
              <a:t>: Measures the exposure of a worker by placing the sampler in the breathing zone.</a:t>
            </a:r>
          </a:p>
          <a:p>
            <a:r>
              <a:rPr lang="en-GB" b="1" dirty="0"/>
              <a:t>🔹 2. Sampling Equipment</a:t>
            </a:r>
          </a:p>
          <a:p>
            <a:pPr>
              <a:buFont typeface="Arial" panose="020B0604020202020204" pitchFamily="34" charset="0"/>
              <a:buChar char="•"/>
            </a:pPr>
            <a:r>
              <a:rPr lang="en-GB" b="1" dirty="0"/>
              <a:t>Sampling pump</a:t>
            </a:r>
            <a:r>
              <a:rPr lang="en-GB" dirty="0"/>
              <a:t>: Maintains a calibrated and consistent flow rate (typically 1–2 L/min).</a:t>
            </a:r>
          </a:p>
          <a:p>
            <a:pPr>
              <a:buFont typeface="Arial" panose="020B0604020202020204" pitchFamily="34" charset="0"/>
              <a:buChar char="•"/>
            </a:pPr>
            <a:r>
              <a:rPr lang="en-GB" b="1" dirty="0"/>
              <a:t>Filter cassette</a:t>
            </a:r>
            <a:r>
              <a:rPr lang="en-GB" dirty="0"/>
              <a:t>: Usually uses a </a:t>
            </a:r>
            <a:r>
              <a:rPr lang="en-GB" b="1" dirty="0"/>
              <a:t>0.8 µm mixed cellulose ester (MCE) filter</a:t>
            </a:r>
            <a:r>
              <a:rPr lang="en-GB" dirty="0"/>
              <a:t> housed in a conductive cassette.</a:t>
            </a:r>
          </a:p>
          <a:p>
            <a:pPr>
              <a:buFont typeface="Arial" panose="020B0604020202020204" pitchFamily="34" charset="0"/>
              <a:buChar char="•"/>
            </a:pPr>
            <a:r>
              <a:rPr lang="en-GB" b="1" dirty="0"/>
              <a:t>Support equipment</a:t>
            </a:r>
            <a:r>
              <a:rPr lang="en-GB" dirty="0"/>
              <a:t>: Flow calibrator, stopwatch, rotameter.</a:t>
            </a:r>
          </a:p>
          <a:p>
            <a:r>
              <a:rPr lang="en-GB" b="1" dirty="0"/>
              <a:t>🔹 3. Sampling Principle</a:t>
            </a:r>
          </a:p>
          <a:p>
            <a:pPr>
              <a:buFont typeface="Arial" panose="020B0604020202020204" pitchFamily="34" charset="0"/>
              <a:buChar char="•"/>
            </a:pPr>
            <a:r>
              <a:rPr lang="en-GB" dirty="0"/>
              <a:t>A calibrated air pump draws a known </a:t>
            </a:r>
            <a:r>
              <a:rPr lang="en-GB" b="1" dirty="0"/>
              <a:t>volume of air</a:t>
            </a:r>
            <a:r>
              <a:rPr lang="en-GB" dirty="0"/>
              <a:t> through the </a:t>
            </a:r>
            <a:r>
              <a:rPr lang="en-GB" b="1" dirty="0"/>
              <a:t>MCE filter</a:t>
            </a:r>
            <a:r>
              <a:rPr lang="en-GB" dirty="0"/>
              <a:t>, trapping airborne asbestos fibres.</a:t>
            </a:r>
          </a:p>
          <a:p>
            <a:pPr>
              <a:buFont typeface="Arial" panose="020B0604020202020204" pitchFamily="34" charset="0"/>
              <a:buChar char="•"/>
            </a:pPr>
            <a:r>
              <a:rPr lang="en-GB" dirty="0"/>
              <a:t>The </a:t>
            </a:r>
            <a:r>
              <a:rPr lang="en-GB" b="1" dirty="0"/>
              <a:t>sample volume (V)</a:t>
            </a:r>
            <a:r>
              <a:rPr lang="en-GB" dirty="0"/>
              <a:t> is calculated as:</a:t>
            </a:r>
          </a:p>
          <a:p>
            <a:pPr>
              <a:buFont typeface="Arial" panose="020B0604020202020204" pitchFamily="34" charset="0"/>
              <a:buChar char="•"/>
            </a:pPr>
            <a:r>
              <a:rPr lang="en-GB" dirty="0"/>
              <a:t>V=Flow rate (L/min)×Sampling time (min)V = \text{Flow rate (L/min)} \times \text{Sampling time (min)}V=Flow rate (L/min)×Sampling time (min) </a:t>
            </a:r>
          </a:p>
          <a:p>
            <a:r>
              <a:rPr lang="en-GB" b="1" dirty="0"/>
              <a:t>🔹 4. Fibre Counting (Analysis)</a:t>
            </a:r>
          </a:p>
          <a:p>
            <a:pPr>
              <a:buFont typeface="Arial" panose="020B0604020202020204" pitchFamily="34" charset="0"/>
              <a:buChar char="•"/>
            </a:pPr>
            <a:r>
              <a:rPr lang="en-GB" dirty="0"/>
              <a:t>The filter is cleared using acetone or triacetin and mounted on a slide.</a:t>
            </a:r>
          </a:p>
          <a:p>
            <a:pPr>
              <a:buFont typeface="Arial" panose="020B0604020202020204" pitchFamily="34" charset="0"/>
              <a:buChar char="•"/>
            </a:pPr>
            <a:r>
              <a:rPr lang="en-GB" dirty="0"/>
              <a:t>Analysis is carried out using </a:t>
            </a:r>
            <a:r>
              <a:rPr lang="en-GB" b="1" dirty="0"/>
              <a:t>Phase Contrast Microscopy (PCM)</a:t>
            </a:r>
            <a:r>
              <a:rPr lang="en-GB" dirty="0"/>
              <a:t> according to the </a:t>
            </a:r>
            <a:r>
              <a:rPr lang="en-GB" b="1" dirty="0"/>
              <a:t>HSE method</a:t>
            </a:r>
            <a:r>
              <a:rPr lang="en-GB" dirty="0"/>
              <a:t> or </a:t>
            </a:r>
            <a:r>
              <a:rPr lang="en-GB" b="1" dirty="0"/>
              <a:t>WHO method</a:t>
            </a:r>
            <a:r>
              <a:rPr lang="en-GB" dirty="0"/>
              <a:t>.</a:t>
            </a:r>
          </a:p>
          <a:p>
            <a:pPr>
              <a:buFont typeface="Arial" panose="020B0604020202020204" pitchFamily="34" charset="0"/>
              <a:buChar char="•"/>
            </a:pPr>
            <a:r>
              <a:rPr lang="en-GB" dirty="0"/>
              <a:t>Fibres are counted according to strict dimensional criteria (e.g., length &gt; 5 µm, aspect ratio &gt; 3:1).</a:t>
            </a:r>
          </a:p>
          <a:p>
            <a:r>
              <a:rPr lang="en-GB" b="1" dirty="0"/>
              <a:t>🔹 5. Purpose of Sampling</a:t>
            </a:r>
          </a:p>
          <a:p>
            <a:pPr>
              <a:buFont typeface="Arial" panose="020B0604020202020204" pitchFamily="34" charset="0"/>
              <a:buChar char="•"/>
            </a:pPr>
            <a:r>
              <a:rPr lang="en-GB" b="1" dirty="0"/>
              <a:t>Background testing</a:t>
            </a:r>
            <a:endParaRPr lang="en-GB" dirty="0"/>
          </a:p>
          <a:p>
            <a:pPr>
              <a:buFont typeface="Arial" panose="020B0604020202020204" pitchFamily="34" charset="0"/>
              <a:buChar char="•"/>
            </a:pPr>
            <a:r>
              <a:rPr lang="en-GB" b="1" dirty="0"/>
              <a:t>Leak testing (enclosures)</a:t>
            </a:r>
            <a:endParaRPr lang="en-GB" dirty="0"/>
          </a:p>
          <a:p>
            <a:pPr>
              <a:buFont typeface="Arial" panose="020B0604020202020204" pitchFamily="34" charset="0"/>
              <a:buChar char="•"/>
            </a:pPr>
            <a:r>
              <a:rPr lang="en-GB" b="1" dirty="0"/>
              <a:t>Clearance air monitoring</a:t>
            </a:r>
            <a:endParaRPr lang="en-GB" dirty="0"/>
          </a:p>
          <a:p>
            <a:pPr>
              <a:buFont typeface="Arial" panose="020B0604020202020204" pitchFamily="34" charset="0"/>
              <a:buChar char="•"/>
            </a:pPr>
            <a:r>
              <a:rPr lang="en-GB" b="1" dirty="0"/>
              <a:t>Reassurance testing</a:t>
            </a:r>
            <a:endParaRPr lang="en-GB" dirty="0"/>
          </a:p>
          <a:p>
            <a:pPr>
              <a:buFont typeface="Arial" panose="020B0604020202020204" pitchFamily="34" charset="0"/>
              <a:buChar char="•"/>
            </a:pPr>
            <a:r>
              <a:rPr lang="en-GB" b="1" dirty="0"/>
              <a:t>Personal exposure assessment</a:t>
            </a:r>
            <a:endParaRPr lang="en-GB" dirty="0"/>
          </a:p>
          <a:p>
            <a:r>
              <a:rPr lang="en-GB" b="1" dirty="0"/>
              <a:t>✅ Compliance with HSG248</a:t>
            </a:r>
          </a:p>
          <a:p>
            <a:r>
              <a:rPr lang="en-GB" dirty="0"/>
              <a:t>Sampling and analysis must:</a:t>
            </a:r>
          </a:p>
          <a:p>
            <a:pPr>
              <a:buFont typeface="Arial" panose="020B0604020202020204" pitchFamily="34" charset="0"/>
              <a:buChar char="•"/>
            </a:pPr>
            <a:r>
              <a:rPr lang="en-GB" dirty="0"/>
              <a:t>Follow </a:t>
            </a:r>
            <a:r>
              <a:rPr lang="en-GB" b="1" dirty="0"/>
              <a:t>quality control procedures</a:t>
            </a:r>
            <a:endParaRPr lang="en-GB" dirty="0"/>
          </a:p>
          <a:p>
            <a:pPr>
              <a:buFont typeface="Arial" panose="020B0604020202020204" pitchFamily="34" charset="0"/>
              <a:buChar char="•"/>
            </a:pPr>
            <a:r>
              <a:rPr lang="en-GB" dirty="0"/>
              <a:t>Be conducted by </a:t>
            </a:r>
            <a:r>
              <a:rPr lang="en-GB" b="1" dirty="0"/>
              <a:t>UKAS-accredited analysts</a:t>
            </a:r>
            <a:endParaRPr lang="en-GB" dirty="0"/>
          </a:p>
          <a:p>
            <a:pPr>
              <a:buFont typeface="Arial" panose="020B0604020202020204" pitchFamily="34" charset="0"/>
              <a:buChar char="•"/>
            </a:pPr>
            <a:r>
              <a:rPr lang="en-GB" dirty="0"/>
              <a:t>Use </a:t>
            </a:r>
            <a:r>
              <a:rPr lang="en-GB" b="1" dirty="0"/>
              <a:t>appropriate flow rates</a:t>
            </a:r>
            <a:r>
              <a:rPr lang="en-GB" dirty="0"/>
              <a:t>, durations, and </a:t>
            </a:r>
            <a:r>
              <a:rPr lang="en-GB" b="1" dirty="0"/>
              <a:t>detection limits</a:t>
            </a:r>
            <a:endParaRPr lang="en-GB" dirty="0"/>
          </a:p>
          <a:p>
            <a:endParaRPr lang="en-GB" dirty="0"/>
          </a:p>
        </p:txBody>
      </p:sp>
      <p:sp>
        <p:nvSpPr>
          <p:cNvPr id="4" name="Slide Number Placeholder 3"/>
          <p:cNvSpPr>
            <a:spLocks noGrp="1"/>
          </p:cNvSpPr>
          <p:nvPr>
            <p:ph type="sldNum" sz="quarter" idx="10"/>
          </p:nvPr>
        </p:nvSpPr>
        <p:spPr/>
        <p:txBody>
          <a:bodyPr/>
          <a:lstStyle/>
          <a:p>
            <a:fld id="{DF75B65F-D76E-47E0-A49B-3C9D453B6134}" type="slidenum">
              <a:rPr lang="en-GB" smtClean="0"/>
              <a:t>5</a:t>
            </a:fld>
            <a:endParaRPr lang="en-GB"/>
          </a:p>
        </p:txBody>
      </p:sp>
    </p:spTree>
    <p:extLst>
      <p:ext uri="{BB962C8B-B14F-4D97-AF65-F5344CB8AC3E}">
        <p14:creationId xmlns:p14="http://schemas.microsoft.com/office/powerpoint/2010/main" val="84703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180003C6-B5C8-43F2-8D79-B74428371C19}" type="slidenum">
              <a:rPr lang="en-GB" smtClean="0">
                <a:cs typeface="Arial" charset="0"/>
              </a:rPr>
              <a:pPr/>
              <a:t>6</a:t>
            </a:fld>
            <a:endParaRPr lang="en-GB">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25007" y="4378362"/>
            <a:ext cx="5071980" cy="4149408"/>
          </a:xfrm>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1219102" rtl="0" eaLnBrk="1" fontAlgn="auto" latinLnBrk="0" hangingPunct="1">
              <a:lnSpc>
                <a:spcPct val="100000"/>
              </a:lnSpc>
              <a:spcBef>
                <a:spcPts val="0"/>
              </a:spcBef>
              <a:spcAft>
                <a:spcPts val="0"/>
              </a:spcAft>
              <a:buClrTx/>
              <a:buSzTx/>
              <a:buFontTx/>
              <a:buNone/>
              <a:tabLst/>
              <a:defRPr/>
            </a:pPr>
            <a:fld id="{DF75B65F-D76E-47E0-A49B-3C9D453B613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02"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869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180003C6-B5C8-43F2-8D79-B74428371C19}" type="slidenum">
              <a:rPr lang="en-GB" smtClean="0">
                <a:cs typeface="Arial" charset="0"/>
              </a:rPr>
              <a:pPr/>
              <a:t>8</a:t>
            </a:fld>
            <a:endParaRPr lang="en-GB">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xfrm>
            <a:off x="925007" y="4378362"/>
            <a:ext cx="5071980" cy="4149408"/>
          </a:xfrm>
          <a:noFill/>
          <a:ln/>
        </p:spPr>
        <p:txBody>
          <a:bodyPr/>
          <a:lstStyle/>
          <a:p>
            <a:pPr eaLnBrk="1" hangingPunct="1"/>
            <a:endParaRPr lang="en-US"/>
          </a:p>
        </p:txBody>
      </p:sp>
    </p:spTree>
    <p:extLst>
      <p:ext uri="{BB962C8B-B14F-4D97-AF65-F5344CB8AC3E}">
        <p14:creationId xmlns:p14="http://schemas.microsoft.com/office/powerpoint/2010/main" val="203168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51EC76A-3E12-4666-ACF8-07A1F082C732}" type="slidenum">
              <a:rPr lang="en-GB" smtClean="0"/>
              <a:pPr>
                <a:defRPr/>
              </a:pPr>
              <a:t>9</a:t>
            </a:fld>
            <a:endParaRPr lang="en-GB" dirty="0"/>
          </a:p>
        </p:txBody>
      </p:sp>
    </p:spTree>
    <p:extLst>
      <p:ext uri="{BB962C8B-B14F-4D97-AF65-F5344CB8AC3E}">
        <p14:creationId xmlns:p14="http://schemas.microsoft.com/office/powerpoint/2010/main" val="731520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p:cNvSpPr/>
          <p:nvPr userDrawn="1"/>
        </p:nvSpPr>
        <p:spPr>
          <a:xfrm>
            <a:off x="0" y="0"/>
            <a:ext cx="60231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userDrawn="1"/>
        </p:nvSpPr>
        <p:spPr>
          <a:xfrm>
            <a:off x="6157665" y="0"/>
            <a:ext cx="60231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2206774" y="4625243"/>
            <a:ext cx="9577063" cy="1692771"/>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Periodic Life Cycle Review – </a:t>
            </a:r>
          </a:p>
          <a:p>
            <a:r>
              <a:rPr lang="en-GB" sz="3200" b="1" dirty="0">
                <a:solidFill>
                  <a:schemeClr val="bg1"/>
                </a:solidFill>
                <a:latin typeface="Arial" panose="020B0604020202020204" pitchFamily="34" charset="0"/>
                <a:cs typeface="Arial" panose="020B0604020202020204" pitchFamily="34" charset="0"/>
              </a:rPr>
              <a:t>Tipping Bucket Rain Gauge TBRG </a:t>
            </a:r>
            <a:endParaRPr lang="en-GB" sz="2000" b="1" dirty="0">
              <a:solidFill>
                <a:schemeClr val="tx1"/>
              </a:solidFill>
              <a:latin typeface="Arial" panose="020B0604020202020204" pitchFamily="34" charset="0"/>
              <a:cs typeface="Arial" panose="020B0604020202020204" pitchFamily="34" charset="0"/>
            </a:endParaRP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9</a:t>
            </a:r>
            <a:r>
              <a:rPr lang="en-GB" sz="2000" b="1" baseline="30000" dirty="0">
                <a:solidFill>
                  <a:schemeClr val="tx1"/>
                </a:solidFill>
                <a:latin typeface="Arial" panose="020B0604020202020204" pitchFamily="34" charset="0"/>
                <a:cs typeface="Arial" panose="020B0604020202020204" pitchFamily="34" charset="0"/>
              </a:rPr>
              <a:t>th</a:t>
            </a:r>
            <a:r>
              <a:rPr lang="en-GB" sz="2000" b="1" baseline="0" dirty="0">
                <a:solidFill>
                  <a:schemeClr val="tx1"/>
                </a:solidFill>
                <a:latin typeface="Arial" panose="020B0604020202020204" pitchFamily="34" charset="0"/>
                <a:cs typeface="Arial" panose="020B0604020202020204" pitchFamily="34" charset="0"/>
              </a:rPr>
              <a:t> Dec 2024</a:t>
            </a:r>
          </a:p>
          <a:p>
            <a:r>
              <a:rPr lang="en-GB" sz="2000" b="1" baseline="0" dirty="0">
                <a:solidFill>
                  <a:schemeClr val="tx1"/>
                </a:solidFill>
                <a:latin typeface="Arial" panose="020B0604020202020204" pitchFamily="34" charset="0"/>
                <a:cs typeface="Arial" panose="020B0604020202020204" pitchFamily="34" charset="0"/>
              </a:rPr>
              <a:t>By Stephen Sandford</a:t>
            </a:r>
          </a:p>
        </p:txBody>
      </p:sp>
      <p:sp>
        <p:nvSpPr>
          <p:cNvPr id="7" name="TextBox 6"/>
          <p:cNvSpPr txBox="1"/>
          <p:nvPr userDrawn="1"/>
        </p:nvSpPr>
        <p:spPr>
          <a:xfrm>
            <a:off x="1355415" y="1952116"/>
            <a:ext cx="3312368" cy="461665"/>
          </a:xfrm>
          <a:prstGeom prst="rect">
            <a:avLst/>
          </a:prstGeom>
        </p:spPr>
        <p:txBody>
          <a:bodyPr wrap="square" rtlCol="0">
            <a:spAutoFit/>
          </a:bodyPr>
          <a:lstStyle/>
          <a:p>
            <a:pPr algn="ctr"/>
            <a:r>
              <a:rPr lang="en-GB" dirty="0"/>
              <a:t>IMAGE</a:t>
            </a:r>
          </a:p>
        </p:txBody>
      </p:sp>
      <p:sp>
        <p:nvSpPr>
          <p:cNvPr id="8" name="TextBox 7"/>
          <p:cNvSpPr txBox="1"/>
          <p:nvPr userDrawn="1"/>
        </p:nvSpPr>
        <p:spPr>
          <a:xfrm>
            <a:off x="7513080" y="1952115"/>
            <a:ext cx="3312368" cy="461665"/>
          </a:xfrm>
          <a:prstGeom prst="rect">
            <a:avLst/>
          </a:prstGeom>
        </p:spPr>
        <p:txBody>
          <a:bodyPr wrap="square" rtlCol="0">
            <a:spAutoFit/>
          </a:bodyPr>
          <a:lstStyle/>
          <a:p>
            <a:pPr algn="ctr"/>
            <a:r>
              <a:rPr lang="en-GB" dirty="0"/>
              <a:t>IMAGE</a:t>
            </a:r>
          </a:p>
        </p:txBody>
      </p:sp>
      <p:pic>
        <p:nvPicPr>
          <p:cNvPr id="9" name="Picture 8" descr="Icon&#10;&#10;Description automatically generated">
            <a:extLst>
              <a:ext uri="{FF2B5EF4-FFF2-40B4-BE49-F238E27FC236}">
                <a16:creationId xmlns:a16="http://schemas.microsoft.com/office/drawing/2014/main" id="{25487E57-C41D-4505-B384-B2D490B8ED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ED50D949-60F1-4B3B-A88A-2052AFF5BB4C}"/>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pic>
        <p:nvPicPr>
          <p:cNvPr id="12" name="Picture 11">
            <a:extLst>
              <a:ext uri="{FF2B5EF4-FFF2-40B4-BE49-F238E27FC236}">
                <a16:creationId xmlns:a16="http://schemas.microsoft.com/office/drawing/2014/main" id="{5AF9F886-E765-4522-B77E-77CD3AA7971C}"/>
              </a:ext>
            </a:extLst>
          </p:cNvPr>
          <p:cNvPicPr>
            <a:picLocks noChangeAspect="1"/>
          </p:cNvPicPr>
          <p:nvPr userDrawn="1"/>
        </p:nvPicPr>
        <p:blipFill>
          <a:blip r:embed="rId3"/>
          <a:stretch>
            <a:fillRect/>
          </a:stretch>
        </p:blipFill>
        <p:spPr>
          <a:xfrm>
            <a:off x="6228008" y="1341562"/>
            <a:ext cx="5962405" cy="2383743"/>
          </a:xfrm>
          <a:prstGeom prst="rect">
            <a:avLst/>
          </a:prstGeom>
        </p:spPr>
      </p:pic>
    </p:spTree>
    <p:extLst>
      <p:ext uri="{BB962C8B-B14F-4D97-AF65-F5344CB8AC3E}">
        <p14:creationId xmlns:p14="http://schemas.microsoft.com/office/powerpoint/2010/main" val="1451552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Chart Placeholder 5"/>
          <p:cNvSpPr>
            <a:spLocks noGrp="1"/>
          </p:cNvSpPr>
          <p:nvPr>
            <p:ph type="chart" sz="quarter" idx="10"/>
          </p:nvPr>
        </p:nvSpPr>
        <p:spPr>
          <a:xfrm>
            <a:off x="334566" y="909514"/>
            <a:ext cx="11593909" cy="4968999"/>
          </a:xfrm>
          <a:prstGeom prst="rect">
            <a:avLst/>
          </a:prstGeom>
        </p:spPr>
        <p:txBody>
          <a:bodyPr/>
          <a:lstStyle/>
          <a:p>
            <a:r>
              <a:rPr lang="en-US"/>
              <a:t>Click icon to add chart</a:t>
            </a:r>
            <a:endParaRPr lang="en-GB"/>
          </a:p>
        </p:txBody>
      </p:sp>
      <p:pic>
        <p:nvPicPr>
          <p:cNvPr id="7" name="Picture 6" descr="Icon&#10;&#10;Description automatically generated">
            <a:extLst>
              <a:ext uri="{FF2B5EF4-FFF2-40B4-BE49-F238E27FC236}">
                <a16:creationId xmlns:a16="http://schemas.microsoft.com/office/drawing/2014/main" id="{9E98EDF5-50AD-4245-87A8-B38B7B5378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B0C60E07-4332-4647-B1CB-04B86804CA1E}"/>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29133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7" name="Table Placeholder 6"/>
          <p:cNvSpPr>
            <a:spLocks noGrp="1"/>
          </p:cNvSpPr>
          <p:nvPr>
            <p:ph type="tbl" sz="quarter" idx="10"/>
          </p:nvPr>
        </p:nvSpPr>
        <p:spPr>
          <a:xfrm>
            <a:off x="6238875" y="1053530"/>
            <a:ext cx="5545138" cy="4967858"/>
          </a:xfrm>
          <a:prstGeom prst="rect">
            <a:avLst/>
          </a:prstGeom>
        </p:spPr>
        <p:txBody>
          <a:bodyPr/>
          <a:lstStyle/>
          <a:p>
            <a:r>
              <a:rPr lang="en-US"/>
              <a:t>Click icon to add table</a:t>
            </a:r>
            <a:endParaRPr lang="en-GB"/>
          </a:p>
        </p:txBody>
      </p:sp>
      <p:sp>
        <p:nvSpPr>
          <p:cNvPr id="9" name="Content Placeholder 8"/>
          <p:cNvSpPr>
            <a:spLocks noGrp="1"/>
          </p:cNvSpPr>
          <p:nvPr>
            <p:ph sz="quarter" idx="11"/>
          </p:nvPr>
        </p:nvSpPr>
        <p:spPr>
          <a:xfrm>
            <a:off x="261938" y="1053530"/>
            <a:ext cx="5689600" cy="49678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Icon&#10;&#10;Description automatically generated">
            <a:extLst>
              <a:ext uri="{FF2B5EF4-FFF2-40B4-BE49-F238E27FC236}">
                <a16:creationId xmlns:a16="http://schemas.microsoft.com/office/drawing/2014/main" id="{2F063526-57FF-40B5-98F3-57A36FEB76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83CDDE6D-8FF2-4FDF-BE38-806F05FFF180}"/>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4072353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550590" y="980504"/>
            <a:ext cx="5255865" cy="4896991"/>
          </a:xfrm>
          <a:prstGeom prst="rect">
            <a:avLst/>
          </a:prstGeo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1"/>
          </p:nvPr>
        </p:nvSpPr>
        <p:spPr>
          <a:xfrm>
            <a:off x="6239222" y="944562"/>
            <a:ext cx="5329237" cy="4968875"/>
          </a:xfrm>
          <a:prstGeom prst="rect">
            <a:avLst/>
          </a:prstGeo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descr="Icon&#10;&#10;Description automatically generated">
            <a:extLst>
              <a:ext uri="{FF2B5EF4-FFF2-40B4-BE49-F238E27FC236}">
                <a16:creationId xmlns:a16="http://schemas.microsoft.com/office/drawing/2014/main" id="{0AB79380-DC55-4A2D-9FC9-6C29AC73E7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FCFD4562-5FF9-4910-ADF6-591D0B407CCE}"/>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841415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7" name="SmartArt Placeholder 6"/>
          <p:cNvSpPr>
            <a:spLocks noGrp="1"/>
          </p:cNvSpPr>
          <p:nvPr>
            <p:ph type="dgm" sz="quarter" idx="10"/>
          </p:nvPr>
        </p:nvSpPr>
        <p:spPr>
          <a:xfrm>
            <a:off x="334963" y="981522"/>
            <a:ext cx="5759450" cy="4896544"/>
          </a:xfrm>
          <a:prstGeom prst="rect">
            <a:avLst/>
          </a:prstGeom>
        </p:spPr>
        <p:txBody>
          <a:bodyPr/>
          <a:lstStyle/>
          <a:p>
            <a:r>
              <a:rPr lang="en-US"/>
              <a:t>Click icon to add SmartArt graphic</a:t>
            </a:r>
            <a:endParaRPr lang="en-GB"/>
          </a:p>
        </p:txBody>
      </p:sp>
      <p:sp>
        <p:nvSpPr>
          <p:cNvPr id="9" name="Content Placeholder 8"/>
          <p:cNvSpPr>
            <a:spLocks noGrp="1"/>
          </p:cNvSpPr>
          <p:nvPr>
            <p:ph sz="quarter" idx="11"/>
          </p:nvPr>
        </p:nvSpPr>
        <p:spPr>
          <a:xfrm>
            <a:off x="6311900" y="981075"/>
            <a:ext cx="5543550" cy="4897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Icon&#10;&#10;Description automatically generated">
            <a:extLst>
              <a:ext uri="{FF2B5EF4-FFF2-40B4-BE49-F238E27FC236}">
                <a16:creationId xmlns:a16="http://schemas.microsoft.com/office/drawing/2014/main" id="{40AD3618-7F65-420B-9819-C1A76CA363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7BE5172A-C10B-4358-873E-5B40046979F6}"/>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1477801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p:nvPr>
        </p:nvSpPr>
        <p:spPr>
          <a:xfrm>
            <a:off x="6311900" y="981075"/>
            <a:ext cx="5543550" cy="4897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p:cNvSpPr>
            <a:spLocks noGrp="1"/>
          </p:cNvSpPr>
          <p:nvPr>
            <p:ph type="pic" sz="quarter" idx="12"/>
          </p:nvPr>
        </p:nvSpPr>
        <p:spPr>
          <a:xfrm>
            <a:off x="261938" y="981522"/>
            <a:ext cx="5689600" cy="4896991"/>
          </a:xfrm>
          <a:prstGeom prst="rect">
            <a:avLst/>
          </a:prstGeom>
        </p:spPr>
        <p:txBody>
          <a:bodyPr/>
          <a:lstStyle/>
          <a:p>
            <a:r>
              <a:rPr lang="en-US"/>
              <a:t>Click icon to add picture</a:t>
            </a:r>
            <a:endParaRPr lang="en-GB"/>
          </a:p>
        </p:txBody>
      </p:sp>
      <p:pic>
        <p:nvPicPr>
          <p:cNvPr id="7" name="Picture 6" descr="Icon&#10;&#10;Description automatically generated">
            <a:extLst>
              <a:ext uri="{FF2B5EF4-FFF2-40B4-BE49-F238E27FC236}">
                <a16:creationId xmlns:a16="http://schemas.microsoft.com/office/drawing/2014/main" id="{1DFCE145-FD9C-46D5-9D77-811995E6D2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DA2F3D50-85C7-4076-95A2-FA335455EC0A}"/>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410827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hasCustomPrompt="1"/>
          </p:nvPr>
        </p:nvSpPr>
        <p:spPr>
          <a:xfrm>
            <a:off x="118542" y="45419"/>
            <a:ext cx="11827944" cy="418788"/>
          </a:xfrm>
          <a:prstGeom prst="rect">
            <a:avLst/>
          </a:prstGeom>
        </p:spPr>
        <p:txBody>
          <a:bodyPr/>
          <a:lstStyle>
            <a:lvl1pPr>
              <a:defRPr/>
            </a:lvl1pPr>
          </a:lstStyle>
          <a:p>
            <a:r>
              <a:rPr lang="en-US" dirty="0"/>
              <a:t>Agenda</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userDrawn="1"/>
        </p:nvCxnSpPr>
        <p:spPr bwMode="gray">
          <a:xfrm>
            <a:off x="633679" y="1432619"/>
            <a:ext cx="2952369" cy="0"/>
          </a:xfrm>
          <a:prstGeom prst="line">
            <a:avLst/>
          </a:prstGeom>
          <a:noFill/>
          <a:ln w="19050" cap="flat" cmpd="sng" algn="ctr">
            <a:solidFill>
              <a:srgbClr val="666666"/>
            </a:solidFill>
            <a:prstDash val="solid"/>
            <a:headEnd type="none"/>
            <a:tailEnd type="none"/>
          </a:ln>
          <a:effectLst/>
        </p:spPr>
      </p:cxnSp>
      <p:cxnSp>
        <p:nvCxnSpPr>
          <p:cNvPr id="7" name="Gerade Verbindung 6"/>
          <p:cNvCxnSpPr/>
          <p:nvPr userDrawn="1"/>
        </p:nvCxnSpPr>
        <p:spPr bwMode="gray">
          <a:xfrm>
            <a:off x="633679" y="1810666"/>
            <a:ext cx="2952369" cy="0"/>
          </a:xfrm>
          <a:prstGeom prst="line">
            <a:avLst/>
          </a:prstGeom>
          <a:noFill/>
          <a:ln w="19050" cap="flat" cmpd="sng" algn="ctr">
            <a:solidFill>
              <a:srgbClr val="666666"/>
            </a:solidFill>
            <a:prstDash val="solid"/>
            <a:headEnd type="none"/>
            <a:tailEnd type="none"/>
          </a:ln>
          <a:effectLst/>
        </p:spPr>
      </p:cxnSp>
      <p:cxnSp>
        <p:nvCxnSpPr>
          <p:cNvPr id="8" name="Gerade Verbindung 7"/>
          <p:cNvCxnSpPr/>
          <p:nvPr userDrawn="1"/>
        </p:nvCxnSpPr>
        <p:spPr bwMode="gray">
          <a:xfrm>
            <a:off x="633679" y="2188713"/>
            <a:ext cx="2952369" cy="0"/>
          </a:xfrm>
          <a:prstGeom prst="line">
            <a:avLst/>
          </a:prstGeom>
          <a:noFill/>
          <a:ln w="9525" cap="flat" cmpd="sng" algn="ctr">
            <a:solidFill>
              <a:srgbClr val="B2B2B2"/>
            </a:solidFill>
            <a:prstDash val="solid"/>
            <a:headEnd type="none"/>
            <a:tailEnd type="none"/>
          </a:ln>
          <a:effectLst/>
        </p:spPr>
      </p:cxnSp>
      <p:cxnSp>
        <p:nvCxnSpPr>
          <p:cNvPr id="9" name="Gerade Verbindung 8"/>
          <p:cNvCxnSpPr/>
          <p:nvPr userDrawn="1"/>
        </p:nvCxnSpPr>
        <p:spPr bwMode="gray">
          <a:xfrm>
            <a:off x="633679" y="2566761"/>
            <a:ext cx="2952369" cy="0"/>
          </a:xfrm>
          <a:prstGeom prst="line">
            <a:avLst/>
          </a:prstGeom>
          <a:noFill/>
          <a:ln w="9525" cap="flat" cmpd="sng" algn="ctr">
            <a:solidFill>
              <a:srgbClr val="B2B2B2"/>
            </a:solidFill>
            <a:prstDash val="solid"/>
            <a:headEnd type="none"/>
            <a:tailEnd type="none"/>
          </a:ln>
          <a:effectLst/>
        </p:spPr>
      </p:cxnSp>
      <p:cxnSp>
        <p:nvCxnSpPr>
          <p:cNvPr id="10" name="Gerade Verbindung 9"/>
          <p:cNvCxnSpPr/>
          <p:nvPr userDrawn="1"/>
        </p:nvCxnSpPr>
        <p:spPr bwMode="gray">
          <a:xfrm>
            <a:off x="633679" y="2944808"/>
            <a:ext cx="2952369" cy="0"/>
          </a:xfrm>
          <a:prstGeom prst="line">
            <a:avLst/>
          </a:prstGeom>
          <a:noFill/>
          <a:ln w="9525" cap="flat" cmpd="sng" algn="ctr">
            <a:solidFill>
              <a:srgbClr val="B2B2B2"/>
            </a:solidFill>
            <a:prstDash val="solid"/>
            <a:headEnd type="none"/>
            <a:tailEnd type="none"/>
          </a:ln>
          <a:effectLst/>
        </p:spPr>
      </p:cxnSp>
      <p:cxnSp>
        <p:nvCxnSpPr>
          <p:cNvPr id="11" name="Gerade Verbindung 10"/>
          <p:cNvCxnSpPr/>
          <p:nvPr userDrawn="1"/>
        </p:nvCxnSpPr>
        <p:spPr bwMode="gray">
          <a:xfrm>
            <a:off x="633679" y="3322855"/>
            <a:ext cx="2952369" cy="0"/>
          </a:xfrm>
          <a:prstGeom prst="line">
            <a:avLst/>
          </a:prstGeom>
          <a:noFill/>
          <a:ln w="9525" cap="flat" cmpd="sng" algn="ctr">
            <a:solidFill>
              <a:srgbClr val="B2B2B2"/>
            </a:solidFill>
            <a:prstDash val="solid"/>
            <a:headEnd type="none"/>
            <a:tailEnd type="none"/>
          </a:ln>
          <a:effectLst/>
        </p:spPr>
      </p:cxnSp>
      <p:cxnSp>
        <p:nvCxnSpPr>
          <p:cNvPr id="12" name="Gerade Verbindung 11"/>
          <p:cNvCxnSpPr/>
          <p:nvPr userDrawn="1"/>
        </p:nvCxnSpPr>
        <p:spPr bwMode="gray">
          <a:xfrm>
            <a:off x="633679" y="3700902"/>
            <a:ext cx="2952369" cy="0"/>
          </a:xfrm>
          <a:prstGeom prst="line">
            <a:avLst/>
          </a:prstGeom>
          <a:noFill/>
          <a:ln w="9525" cap="flat" cmpd="sng" algn="ctr">
            <a:solidFill>
              <a:srgbClr val="B2B2B2"/>
            </a:solidFill>
            <a:prstDash val="solid"/>
            <a:headEnd type="none"/>
            <a:tailEnd type="none"/>
          </a:ln>
          <a:effectLst/>
        </p:spPr>
      </p:cxnSp>
      <p:cxnSp>
        <p:nvCxnSpPr>
          <p:cNvPr id="13" name="Gerade Verbindung 12"/>
          <p:cNvCxnSpPr/>
          <p:nvPr userDrawn="1"/>
        </p:nvCxnSpPr>
        <p:spPr bwMode="gray">
          <a:xfrm>
            <a:off x="633679" y="4078950"/>
            <a:ext cx="2952369" cy="0"/>
          </a:xfrm>
          <a:prstGeom prst="line">
            <a:avLst/>
          </a:prstGeom>
          <a:noFill/>
          <a:ln w="9525" cap="flat" cmpd="sng" algn="ctr">
            <a:solidFill>
              <a:srgbClr val="B2B2B2"/>
            </a:solidFill>
            <a:prstDash val="solid"/>
            <a:headEnd type="none"/>
            <a:tailEnd type="none"/>
          </a:ln>
          <a:effectLst/>
        </p:spPr>
      </p:cxnSp>
      <p:cxnSp>
        <p:nvCxnSpPr>
          <p:cNvPr id="14" name="Gerade Verbindung 13"/>
          <p:cNvCxnSpPr/>
          <p:nvPr userDrawn="1"/>
        </p:nvCxnSpPr>
        <p:spPr bwMode="gray">
          <a:xfrm>
            <a:off x="633679" y="4456997"/>
            <a:ext cx="2952369" cy="0"/>
          </a:xfrm>
          <a:prstGeom prst="line">
            <a:avLst/>
          </a:prstGeom>
          <a:noFill/>
          <a:ln w="9525" cap="flat" cmpd="sng" algn="ctr">
            <a:solidFill>
              <a:srgbClr val="B2B2B2"/>
            </a:solidFill>
            <a:prstDash val="solid"/>
            <a:headEnd type="none"/>
            <a:tailEnd type="none"/>
          </a:ln>
          <a:effectLst/>
        </p:spPr>
      </p:cxnSp>
      <p:cxnSp>
        <p:nvCxnSpPr>
          <p:cNvPr id="15" name="Gerade Verbindung 17"/>
          <p:cNvCxnSpPr/>
          <p:nvPr userDrawn="1"/>
        </p:nvCxnSpPr>
        <p:spPr bwMode="gray">
          <a:xfrm>
            <a:off x="633679" y="4828786"/>
            <a:ext cx="2952369" cy="0"/>
          </a:xfrm>
          <a:prstGeom prst="line">
            <a:avLst/>
          </a:prstGeom>
          <a:noFill/>
          <a:ln w="9525" cap="flat" cmpd="sng" algn="ctr">
            <a:solidFill>
              <a:srgbClr val="B2B2B2"/>
            </a:solidFill>
            <a:prstDash val="solid"/>
            <a:headEnd type="none"/>
            <a:tailEnd type="none"/>
          </a:ln>
          <a:effectLst/>
        </p:spPr>
      </p:cxnSp>
      <p:sp>
        <p:nvSpPr>
          <p:cNvPr id="16" name="Textplatzhalter 2"/>
          <p:cNvSpPr txBox="1">
            <a:spLocks/>
          </p:cNvSpPr>
          <p:nvPr userDrawn="1"/>
        </p:nvSpPr>
        <p:spPr bwMode="gray">
          <a:xfrm>
            <a:off x="631825" y="1484313"/>
            <a:ext cx="8642350" cy="4752975"/>
          </a:xfrm>
          <a:prstGeom prst="rect">
            <a:avLst/>
          </a:prstGeom>
          <a:noFill/>
          <a:ln w="9525">
            <a:noFill/>
            <a:miter lim="800000"/>
            <a:headEnd/>
            <a:tailEnd/>
          </a:ln>
          <a:effectLst/>
        </p:spPr>
        <p:txBody>
          <a:bodyPr vert="horz" wrap="square" lIns="0" tIns="0" rIns="180023" bIns="0" numCol="1" anchor="t" anchorCtr="0" compatLnSpc="1">
            <a:prstTxWarp prst="textNoShape">
              <a:avLst/>
            </a:prstTxWarp>
          </a:bodyPr>
          <a:lstStyle>
            <a:lvl1pPr algn="l" rtl="0" eaLnBrk="1" fontAlgn="base" hangingPunct="1">
              <a:spcBef>
                <a:spcPts val="400"/>
              </a:spcBef>
              <a:spcAft>
                <a:spcPts val="400"/>
              </a:spcAft>
              <a:buClr>
                <a:schemeClr val="bg2"/>
              </a:buClr>
              <a:buFont typeface="Arial" charset="0"/>
              <a:defRPr>
                <a:solidFill>
                  <a:schemeClr val="tx1"/>
                </a:solidFill>
                <a:latin typeface="+mn-lt"/>
                <a:ea typeface="+mn-ea"/>
                <a:cs typeface="+mn-cs"/>
              </a:defRPr>
            </a:lvl1pPr>
            <a:lvl2pPr marL="180975" indent="-179388" algn="l" rtl="0" eaLnBrk="1" fontAlgn="base" hangingPunct="1">
              <a:spcBef>
                <a:spcPts val="400"/>
              </a:spcBef>
              <a:spcAft>
                <a:spcPts val="400"/>
              </a:spcAft>
              <a:buFont typeface="Wingdings" pitchFamily="2" charset="2"/>
              <a:buChar char="§"/>
              <a:defRPr>
                <a:solidFill>
                  <a:schemeClr val="tx1"/>
                </a:solidFill>
                <a:latin typeface="+mn-lt"/>
              </a:defRPr>
            </a:lvl2pPr>
            <a:lvl3pPr marL="352425" indent="-169863" algn="l" rtl="0" eaLnBrk="1" fontAlgn="base" hangingPunct="1">
              <a:spcBef>
                <a:spcPts val="400"/>
              </a:spcBef>
              <a:spcAft>
                <a:spcPts val="400"/>
              </a:spcAft>
              <a:buFont typeface="Arial" charset="0"/>
              <a:buChar char="–"/>
              <a:defRPr>
                <a:solidFill>
                  <a:schemeClr val="tx1"/>
                </a:solidFill>
                <a:latin typeface="+mn-lt"/>
              </a:defRPr>
            </a:lvl3pPr>
            <a:lvl4pPr marL="542925" indent="-188913" algn="l" rtl="0" eaLnBrk="1" fontAlgn="base" hangingPunct="1">
              <a:spcBef>
                <a:spcPts val="400"/>
              </a:spcBef>
              <a:spcAft>
                <a:spcPts val="400"/>
              </a:spcAft>
              <a:buFont typeface="Wingdings" pitchFamily="2" charset="2"/>
              <a:buChar char="§"/>
              <a:defRPr>
                <a:solidFill>
                  <a:schemeClr val="tx1"/>
                </a:solidFill>
                <a:latin typeface="+mn-lt"/>
              </a:defRPr>
            </a:lvl4pPr>
            <a:lvl5pPr marL="714375" indent="-169863" algn="l" rtl="0" eaLnBrk="1" fontAlgn="base" hangingPunct="1">
              <a:spcBef>
                <a:spcPts val="400"/>
              </a:spcBef>
              <a:spcAft>
                <a:spcPts val="400"/>
              </a:spcAft>
              <a:buFont typeface="Arial" charset="0"/>
              <a:buChar char="–"/>
              <a:defRPr>
                <a:solidFill>
                  <a:schemeClr val="tx1"/>
                </a:solidFill>
                <a:latin typeface="+mn-lt"/>
              </a:defRPr>
            </a:lvl5pPr>
            <a:lvl6pPr marL="1171575" indent="-169863" algn="l" rtl="0" eaLnBrk="1" fontAlgn="base" hangingPunct="1">
              <a:spcBef>
                <a:spcPct val="20000"/>
              </a:spcBef>
              <a:spcAft>
                <a:spcPct val="20000"/>
              </a:spcAft>
              <a:buFont typeface="Arial" charset="0"/>
              <a:buChar char="–"/>
              <a:defRPr>
                <a:solidFill>
                  <a:schemeClr val="tx1"/>
                </a:solidFill>
                <a:latin typeface="+mn-lt"/>
              </a:defRPr>
            </a:lvl6pPr>
            <a:lvl7pPr marL="1628775" indent="-169863" algn="l" rtl="0" eaLnBrk="1" fontAlgn="base" hangingPunct="1">
              <a:spcBef>
                <a:spcPct val="20000"/>
              </a:spcBef>
              <a:spcAft>
                <a:spcPct val="20000"/>
              </a:spcAft>
              <a:buFont typeface="Arial" charset="0"/>
              <a:buChar char="–"/>
              <a:defRPr>
                <a:solidFill>
                  <a:schemeClr val="tx1"/>
                </a:solidFill>
                <a:latin typeface="+mn-lt"/>
              </a:defRPr>
            </a:lvl7pPr>
            <a:lvl8pPr marL="2085975" indent="-169863" algn="l" rtl="0" eaLnBrk="1" fontAlgn="base" hangingPunct="1">
              <a:spcBef>
                <a:spcPct val="20000"/>
              </a:spcBef>
              <a:spcAft>
                <a:spcPct val="20000"/>
              </a:spcAft>
              <a:buFont typeface="Arial" charset="0"/>
              <a:buChar char="–"/>
              <a:defRPr>
                <a:solidFill>
                  <a:schemeClr val="tx1"/>
                </a:solidFill>
                <a:latin typeface="+mn-lt"/>
              </a:defRPr>
            </a:lvl8pPr>
            <a:lvl9pPr marL="2543175" indent="-169863" algn="l" rtl="0" eaLnBrk="1" fontAlgn="base" hangingPunct="1">
              <a:spcBef>
                <a:spcPct val="20000"/>
              </a:spcBef>
              <a:spcAft>
                <a:spcPct val="20000"/>
              </a:spcAft>
              <a:buFont typeface="Arial" charset="0"/>
              <a:buChar char="–"/>
              <a:defRPr>
                <a:solidFill>
                  <a:schemeClr val="tx1"/>
                </a:solidFill>
                <a:latin typeface="+mn-lt"/>
              </a:defRPr>
            </a:lvl9pPr>
          </a:lstStyle>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1" i="0" u="none" strike="noStrike" kern="0" cap="none" spc="0" normalizeH="0" baseline="0" noProof="0" dirty="0">
                <a:ln>
                  <a:noFill/>
                </a:ln>
                <a:solidFill>
                  <a:srgbClr val="000000"/>
                </a:solidFill>
                <a:effectLst/>
                <a:uLnTx/>
                <a:uFillTx/>
                <a:latin typeface="Arial"/>
                <a:ea typeface="+mn-ea"/>
                <a:cs typeface="+mn-cs"/>
              </a:rPr>
              <a:t>1	Text boxes</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2	Picture and text</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3	Table and timetable</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4	Graph</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5	Maps</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6	Static elements</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7	Dynamic elements</a:t>
            </a:r>
          </a:p>
          <a:p>
            <a:pPr marL="342900" marR="0" lvl="0" indent="-342900" algn="l" defTabSz="914400" rtl="0" eaLnBrk="1" fontAlgn="auto" latinLnBrk="0" hangingPunct="1">
              <a:lnSpc>
                <a:spcPct val="100000"/>
              </a:lnSpc>
              <a:spcBef>
                <a:spcPts val="400"/>
              </a:spcBef>
              <a:spcAft>
                <a:spcPts val="400"/>
              </a:spcAft>
              <a:buClrTx/>
              <a:buSzTx/>
              <a:buFont typeface="Arial" charset="0"/>
              <a:buAutoNum type="arabicPlain" startAt="8"/>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Graphics and icons</a:t>
            </a:r>
          </a:p>
          <a:p>
            <a:pPr marL="342900" marR="0" lvl="0" indent="-342900" algn="l" defTabSz="914400" rtl="0" eaLnBrk="1" fontAlgn="auto" latinLnBrk="0" hangingPunct="1">
              <a:lnSpc>
                <a:spcPct val="100000"/>
              </a:lnSpc>
              <a:spcBef>
                <a:spcPts val="400"/>
              </a:spcBef>
              <a:spcAft>
                <a:spcPts val="400"/>
              </a:spcAft>
              <a:buClrTx/>
              <a:buSzTx/>
              <a:buFont typeface="Arial" charset="0"/>
              <a:buAutoNum type="arabicPlain" startAt="8"/>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Tips &amp; Tricks</a:t>
            </a:r>
          </a:p>
        </p:txBody>
      </p:sp>
      <p:pic>
        <p:nvPicPr>
          <p:cNvPr id="17" name="Picture 16" descr="Icon&#10;&#10;Description automatically generated">
            <a:extLst>
              <a:ext uri="{FF2B5EF4-FFF2-40B4-BE49-F238E27FC236}">
                <a16:creationId xmlns:a16="http://schemas.microsoft.com/office/drawing/2014/main" id="{AFE69056-53C1-49B9-AB6B-5509826AF5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8" name="Rectangle 17">
            <a:extLst>
              <a:ext uri="{FF2B5EF4-FFF2-40B4-BE49-F238E27FC236}">
                <a16:creationId xmlns:a16="http://schemas.microsoft.com/office/drawing/2014/main" id="{6397DBAE-387F-482D-8430-C4C2BB713023}"/>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687729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Design Guide">
    <p:spTree>
      <p:nvGrpSpPr>
        <p:cNvPr id="1" name=""/>
        <p:cNvGrpSpPr/>
        <p:nvPr/>
      </p:nvGrpSpPr>
      <p:grpSpPr>
        <a:xfrm>
          <a:off x="0" y="0"/>
          <a:ext cx="0" cy="0"/>
          <a:chOff x="0" y="0"/>
          <a:chExt cx="0" cy="0"/>
        </a:xfrm>
      </p:grpSpPr>
      <p:sp>
        <p:nvSpPr>
          <p:cNvPr id="5" name="Rectangle 4"/>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4" name="Straight Connector 3"/>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550590" y="1187699"/>
            <a:ext cx="504056" cy="432048"/>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1342678" y="1187699"/>
            <a:ext cx="4536504" cy="461665"/>
          </a:xfrm>
          <a:prstGeom prst="rect">
            <a:avLst/>
          </a:prstGeom>
          <a:solidFill>
            <a:srgbClr val="FAFFF5"/>
          </a:solidFill>
        </p:spPr>
        <p:txBody>
          <a:bodyPr wrap="square" rtlCol="0">
            <a:spAutoFit/>
          </a:bodyPr>
          <a:lstStyle/>
          <a:p>
            <a:r>
              <a:rPr lang="en-GB" dirty="0"/>
              <a:t>Back</a:t>
            </a:r>
            <a:r>
              <a:rPr lang="en-GB" baseline="0" dirty="0"/>
              <a:t>ground RGB: 225: 225: 225</a:t>
            </a:r>
            <a:endParaRPr lang="en-GB" dirty="0"/>
          </a:p>
        </p:txBody>
      </p:sp>
      <p:sp>
        <p:nvSpPr>
          <p:cNvPr id="9" name="Rectangle 8"/>
          <p:cNvSpPr/>
          <p:nvPr userDrawn="1"/>
        </p:nvSpPr>
        <p:spPr>
          <a:xfrm>
            <a:off x="550590" y="1917626"/>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userDrawn="1"/>
        </p:nvSpPr>
        <p:spPr>
          <a:xfrm>
            <a:off x="1342678" y="1917626"/>
            <a:ext cx="4536504" cy="461665"/>
          </a:xfrm>
          <a:prstGeom prst="rect">
            <a:avLst/>
          </a:prstGeom>
          <a:solidFill>
            <a:srgbClr val="FAFFF5"/>
          </a:solidFill>
        </p:spPr>
        <p:txBody>
          <a:bodyPr wrap="square" rtlCol="0">
            <a:spAutoFit/>
          </a:bodyPr>
          <a:lstStyle/>
          <a:p>
            <a:r>
              <a:rPr lang="en-GB" dirty="0"/>
              <a:t>Header</a:t>
            </a:r>
            <a:r>
              <a:rPr lang="en-GB" baseline="0" dirty="0"/>
              <a:t> RGB: 255: 255: 255</a:t>
            </a:r>
            <a:endParaRPr lang="en-GB" dirty="0"/>
          </a:p>
        </p:txBody>
      </p:sp>
      <p:sp>
        <p:nvSpPr>
          <p:cNvPr id="11" name="Rectangle 10"/>
          <p:cNvSpPr/>
          <p:nvPr userDrawn="1"/>
        </p:nvSpPr>
        <p:spPr>
          <a:xfrm>
            <a:off x="567358" y="2709714"/>
            <a:ext cx="504056" cy="432048"/>
          </a:xfrm>
          <a:prstGeom prst="rect">
            <a:avLst/>
          </a:prstGeom>
          <a:solidFill>
            <a:srgbClr val="004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1342678" y="2709714"/>
            <a:ext cx="5832648" cy="461665"/>
          </a:xfrm>
          <a:prstGeom prst="rect">
            <a:avLst/>
          </a:prstGeom>
          <a:solidFill>
            <a:srgbClr val="FAFFF5"/>
          </a:solidFill>
        </p:spPr>
        <p:txBody>
          <a:bodyPr wrap="square" rtlCol="0">
            <a:spAutoFit/>
          </a:bodyPr>
          <a:lstStyle/>
          <a:p>
            <a:r>
              <a:rPr lang="en-GB" baseline="0" dirty="0"/>
              <a:t>Dark Green RGB: 0: 70: 28</a:t>
            </a:r>
            <a:endParaRPr lang="en-GB" dirty="0"/>
          </a:p>
        </p:txBody>
      </p:sp>
      <p:sp>
        <p:nvSpPr>
          <p:cNvPr id="14" name="TextBox 13"/>
          <p:cNvSpPr txBox="1"/>
          <p:nvPr userDrawn="1"/>
        </p:nvSpPr>
        <p:spPr>
          <a:xfrm>
            <a:off x="478582" y="4653930"/>
            <a:ext cx="5832648" cy="1569660"/>
          </a:xfrm>
          <a:prstGeom prst="rect">
            <a:avLst/>
          </a:prstGeom>
          <a:solidFill>
            <a:srgbClr val="FAFFF5"/>
          </a:solidFill>
        </p:spPr>
        <p:txBody>
          <a:bodyPr wrap="square" rtlCol="0">
            <a:spAutoFit/>
          </a:bodyPr>
          <a:lstStyle/>
          <a:p>
            <a:r>
              <a:rPr lang="en-GB" baseline="0" dirty="0"/>
              <a:t>Fonts:</a:t>
            </a:r>
          </a:p>
          <a:p>
            <a:r>
              <a:rPr lang="en-GB" baseline="0" dirty="0"/>
              <a:t>	Header/Slide Title: </a:t>
            </a:r>
            <a:r>
              <a:rPr lang="en-GB" b="1" baseline="0" dirty="0">
                <a:latin typeface="Arial" panose="020B0604020202020204" pitchFamily="34" charset="0"/>
                <a:cs typeface="Arial" panose="020B0604020202020204" pitchFamily="34" charset="0"/>
              </a:rPr>
              <a:t>Arial</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	</a:t>
            </a:r>
            <a:r>
              <a:rPr lang="en-GB" sz="2400" b="0" baseline="0" dirty="0">
                <a:latin typeface="+mn-lt"/>
                <a:cs typeface="Arial" panose="020B0604020202020204" pitchFamily="34" charset="0"/>
              </a:rPr>
              <a:t>Text Body</a:t>
            </a:r>
            <a:r>
              <a:rPr lang="en-GB" sz="2000" b="0" baseline="0" dirty="0">
                <a:latin typeface="Arial" panose="020B0604020202020204" pitchFamily="34" charset="0"/>
                <a:cs typeface="Arial" panose="020B0604020202020204" pitchFamily="34" charset="0"/>
              </a:rPr>
              <a:t>: </a:t>
            </a:r>
            <a:r>
              <a:rPr lang="en-GB" b="1" baseline="0" dirty="0">
                <a:latin typeface="+mn-lt"/>
                <a:cs typeface="Arial" panose="020B0604020202020204" pitchFamily="34" charset="0"/>
              </a:rPr>
              <a:t>Calibri (Body) </a:t>
            </a:r>
            <a:r>
              <a:rPr lang="en-GB" b="1" baseline="0" dirty="0">
                <a:latin typeface="+mn-lt"/>
              </a:rPr>
              <a:t> </a:t>
            </a:r>
            <a:endParaRPr lang="en-GB" b="1" dirty="0">
              <a:latin typeface="+mn-lt"/>
            </a:endParaRPr>
          </a:p>
        </p:txBody>
      </p:sp>
      <p:sp>
        <p:nvSpPr>
          <p:cNvPr id="13" name="Rectangle 12"/>
          <p:cNvSpPr/>
          <p:nvPr userDrawn="1"/>
        </p:nvSpPr>
        <p:spPr>
          <a:xfrm>
            <a:off x="567358" y="3338141"/>
            <a:ext cx="504056" cy="432048"/>
          </a:xfrm>
          <a:prstGeom prst="rect">
            <a:avLst/>
          </a:prstGeom>
          <a:solidFill>
            <a:srgbClr val="4687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userDrawn="1"/>
        </p:nvSpPr>
        <p:spPr>
          <a:xfrm>
            <a:off x="1342703" y="3323333"/>
            <a:ext cx="5832648" cy="461665"/>
          </a:xfrm>
          <a:prstGeom prst="rect">
            <a:avLst/>
          </a:prstGeom>
          <a:solidFill>
            <a:srgbClr val="FAFFF5"/>
          </a:solidFill>
        </p:spPr>
        <p:txBody>
          <a:bodyPr wrap="square" rtlCol="0">
            <a:spAutoFit/>
          </a:bodyPr>
          <a:lstStyle/>
          <a:p>
            <a:r>
              <a:rPr lang="en-GB" baseline="0" dirty="0"/>
              <a:t>Medium Green RGB: 70: 135: 65</a:t>
            </a:r>
            <a:endParaRPr lang="en-GB" dirty="0"/>
          </a:p>
        </p:txBody>
      </p:sp>
      <p:sp>
        <p:nvSpPr>
          <p:cNvPr id="16" name="Rectangle 15"/>
          <p:cNvSpPr/>
          <p:nvPr userDrawn="1"/>
        </p:nvSpPr>
        <p:spPr>
          <a:xfrm>
            <a:off x="567358" y="4005858"/>
            <a:ext cx="504056" cy="432048"/>
          </a:xfrm>
          <a:prstGeom prst="rect">
            <a:avLst/>
          </a:prstGeom>
          <a:solidFill>
            <a:srgbClr val="8CC3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userDrawn="1"/>
        </p:nvSpPr>
        <p:spPr>
          <a:xfrm>
            <a:off x="1359446" y="4005858"/>
            <a:ext cx="5832648" cy="461665"/>
          </a:xfrm>
          <a:prstGeom prst="rect">
            <a:avLst/>
          </a:prstGeom>
          <a:solidFill>
            <a:srgbClr val="FAFFF5"/>
          </a:solidFill>
        </p:spPr>
        <p:txBody>
          <a:bodyPr wrap="square" rtlCol="0">
            <a:spAutoFit/>
          </a:bodyPr>
          <a:lstStyle/>
          <a:p>
            <a:r>
              <a:rPr lang="en-GB" baseline="0" dirty="0"/>
              <a:t>Light Green RGB: 140: 195: 100</a:t>
            </a:r>
            <a:endParaRPr lang="en-GB" dirty="0"/>
          </a:p>
        </p:txBody>
      </p:sp>
      <p:sp>
        <p:nvSpPr>
          <p:cNvPr id="18" name="Rectangle 17"/>
          <p:cNvSpPr/>
          <p:nvPr userDrawn="1"/>
        </p:nvSpPr>
        <p:spPr>
          <a:xfrm>
            <a:off x="6351848" y="1217316"/>
            <a:ext cx="504056" cy="432048"/>
          </a:xfrm>
          <a:prstGeom prst="rect">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userDrawn="1"/>
        </p:nvSpPr>
        <p:spPr>
          <a:xfrm>
            <a:off x="7031310" y="1217316"/>
            <a:ext cx="4824536" cy="461665"/>
          </a:xfrm>
          <a:prstGeom prst="rect">
            <a:avLst/>
          </a:prstGeom>
          <a:solidFill>
            <a:srgbClr val="FAFFF5"/>
          </a:solidFill>
        </p:spPr>
        <p:txBody>
          <a:bodyPr wrap="square" rtlCol="0">
            <a:spAutoFit/>
          </a:bodyPr>
          <a:lstStyle/>
          <a:p>
            <a:r>
              <a:rPr lang="en-GB" baseline="0" dirty="0"/>
              <a:t>Med Grey RGB: 178: 178: 178</a:t>
            </a:r>
            <a:endParaRPr lang="en-GB" dirty="0"/>
          </a:p>
        </p:txBody>
      </p:sp>
      <p:sp>
        <p:nvSpPr>
          <p:cNvPr id="20" name="Rectangle 19"/>
          <p:cNvSpPr/>
          <p:nvPr userDrawn="1"/>
        </p:nvSpPr>
        <p:spPr>
          <a:xfrm>
            <a:off x="6351848" y="1947243"/>
            <a:ext cx="504056" cy="432048"/>
          </a:xfrm>
          <a:prstGeom prst="rect">
            <a:avLst/>
          </a:prstGeom>
          <a:solidFill>
            <a:srgbClr val="666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userDrawn="1"/>
        </p:nvSpPr>
        <p:spPr>
          <a:xfrm>
            <a:off x="7031310" y="1951386"/>
            <a:ext cx="4824536" cy="461665"/>
          </a:xfrm>
          <a:prstGeom prst="rect">
            <a:avLst/>
          </a:prstGeom>
          <a:solidFill>
            <a:srgbClr val="FAFFF5"/>
          </a:solidFill>
        </p:spPr>
        <p:txBody>
          <a:bodyPr wrap="square" rtlCol="0">
            <a:spAutoFit/>
          </a:bodyPr>
          <a:lstStyle/>
          <a:p>
            <a:r>
              <a:rPr lang="en-GB" baseline="0" dirty="0"/>
              <a:t>Dark Grey RGB</a:t>
            </a:r>
            <a:r>
              <a:rPr lang="en-GB" baseline="0"/>
              <a:t>: 102: 102: 102</a:t>
            </a:r>
            <a:endParaRPr lang="en-GB" dirty="0"/>
          </a:p>
        </p:txBody>
      </p:sp>
      <p:pic>
        <p:nvPicPr>
          <p:cNvPr id="22" name="Picture 21" descr="Icon&#10;&#10;Description automatically generated">
            <a:extLst>
              <a:ext uri="{FF2B5EF4-FFF2-40B4-BE49-F238E27FC236}">
                <a16:creationId xmlns:a16="http://schemas.microsoft.com/office/drawing/2014/main" id="{82BAB8D3-E8BD-4628-A568-231FB91480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23" name="Rectangle 22">
            <a:extLst>
              <a:ext uri="{FF2B5EF4-FFF2-40B4-BE49-F238E27FC236}">
                <a16:creationId xmlns:a16="http://schemas.microsoft.com/office/drawing/2014/main" id="{B18A68F0-C002-4F4D-B383-2D363F48A21E}"/>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132657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774AD7-C366-48E4-B875-53309EFD2B0F}" type="datetimeFigureOut">
              <a:rPr lang="en-GB" smtClean="0"/>
              <a:t>25/11/2025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2B06DB3-F4C1-451C-B41F-E21DFB23F9EB}" type="slidenum">
              <a:rPr lang="en-GB" smtClean="0"/>
              <a:t>‹#›</a:t>
            </a:fld>
            <a:endParaRPr lang="en-GB" dirty="0"/>
          </a:p>
        </p:txBody>
      </p:sp>
    </p:spTree>
    <p:extLst>
      <p:ext uri="{BB962C8B-B14F-4D97-AF65-F5344CB8AC3E}">
        <p14:creationId xmlns:p14="http://schemas.microsoft.com/office/powerpoint/2010/main" val="87042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9_Main Body Slide">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11F64A6-F685-4357-B6CC-594CDBBDCEBE}"/>
              </a:ext>
            </a:extLst>
          </p:cNvPr>
          <p:cNvSpPr/>
          <p:nvPr/>
        </p:nvSpPr>
        <p:spPr>
          <a:xfrm>
            <a:off x="1630710" y="6468795"/>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
        <p:nvSpPr>
          <p:cNvPr id="6" name="Rectangle 5">
            <a:extLst>
              <a:ext uri="{FF2B5EF4-FFF2-40B4-BE49-F238E27FC236}">
                <a16:creationId xmlns:a16="http://schemas.microsoft.com/office/drawing/2014/main" id="{6326593F-F8C3-4B64-9F7E-F94A19D95329}"/>
              </a:ext>
            </a:extLst>
          </p:cNvPr>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cxnSp>
        <p:nvCxnSpPr>
          <p:cNvPr id="7" name="Straight Connector 6">
            <a:extLst>
              <a:ext uri="{FF2B5EF4-FFF2-40B4-BE49-F238E27FC236}">
                <a16:creationId xmlns:a16="http://schemas.microsoft.com/office/drawing/2014/main" id="{2FAEDA60-B616-4E1C-9270-35C52813A11F}"/>
              </a:ext>
            </a:extLst>
          </p:cNvPr>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252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3" name="Rectangle 2"/>
          <p:cNvSpPr/>
          <p:nvPr/>
        </p:nvSpPr>
        <p:spPr>
          <a:xfrm>
            <a:off x="0" y="0"/>
            <a:ext cx="60231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57665" y="0"/>
            <a:ext cx="60231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25487E57-C41D-4505-B384-B2D490B8ED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ED50D949-60F1-4B3B-A88A-2052AFF5BB4C}"/>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1995265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a:xfrm>
            <a:off x="0" y="0"/>
            <a:ext cx="4078982"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7" name="TextBox 6"/>
          <p:cNvSpPr txBox="1"/>
          <p:nvPr userDrawn="1"/>
        </p:nvSpPr>
        <p:spPr>
          <a:xfrm>
            <a:off x="977303" y="2104516"/>
            <a:ext cx="2124376" cy="461665"/>
          </a:xfrm>
          <a:prstGeom prst="rect">
            <a:avLst/>
          </a:prstGeom>
        </p:spPr>
        <p:txBody>
          <a:bodyPr wrap="square" rtlCol="0">
            <a:spAutoFit/>
          </a:bodyPr>
          <a:lstStyle/>
          <a:p>
            <a:pPr algn="ctr"/>
            <a:r>
              <a:rPr lang="en-GB" dirty="0"/>
              <a:t>IMAGE</a:t>
            </a:r>
          </a:p>
        </p:txBody>
      </p:sp>
      <p:sp>
        <p:nvSpPr>
          <p:cNvPr id="9" name="Rectangle 8"/>
          <p:cNvSpPr/>
          <p:nvPr userDrawn="1"/>
        </p:nvSpPr>
        <p:spPr>
          <a:xfrm>
            <a:off x="4200265" y="0"/>
            <a:ext cx="3960440"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8305331" y="0"/>
            <a:ext cx="3872456"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9179371" y="2104516"/>
            <a:ext cx="2124376" cy="461665"/>
          </a:xfrm>
          <a:prstGeom prst="rect">
            <a:avLst/>
          </a:prstGeom>
        </p:spPr>
        <p:txBody>
          <a:bodyPr wrap="square" rtlCol="0">
            <a:spAutoFit/>
          </a:bodyPr>
          <a:lstStyle/>
          <a:p>
            <a:pPr algn="ctr"/>
            <a:r>
              <a:rPr lang="en-GB" dirty="0"/>
              <a:t>IMAGE</a:t>
            </a:r>
          </a:p>
        </p:txBody>
      </p:sp>
      <p:sp>
        <p:nvSpPr>
          <p:cNvPr id="12" name="TextBox 11"/>
          <p:cNvSpPr txBox="1"/>
          <p:nvPr userDrawn="1"/>
        </p:nvSpPr>
        <p:spPr>
          <a:xfrm>
            <a:off x="5028243" y="2104516"/>
            <a:ext cx="2124376" cy="461665"/>
          </a:xfrm>
          <a:prstGeom prst="rect">
            <a:avLst/>
          </a:prstGeom>
        </p:spPr>
        <p:txBody>
          <a:bodyPr wrap="square" rtlCol="0">
            <a:spAutoFit/>
          </a:bodyPr>
          <a:lstStyle/>
          <a:p>
            <a:pPr algn="ctr"/>
            <a:r>
              <a:rPr lang="en-GB" dirty="0"/>
              <a:t>IMAGE</a:t>
            </a:r>
          </a:p>
        </p:txBody>
      </p:sp>
      <p:pic>
        <p:nvPicPr>
          <p:cNvPr id="13" name="Picture 12" descr="Icon&#10;&#10;Description automatically generated">
            <a:extLst>
              <a:ext uri="{FF2B5EF4-FFF2-40B4-BE49-F238E27FC236}">
                <a16:creationId xmlns:a16="http://schemas.microsoft.com/office/drawing/2014/main" id="{7BB674B6-06AB-4ABE-96F9-48653B5831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4" name="Rectangle 13">
            <a:extLst>
              <a:ext uri="{FF2B5EF4-FFF2-40B4-BE49-F238E27FC236}">
                <a16:creationId xmlns:a16="http://schemas.microsoft.com/office/drawing/2014/main" id="{45841A19-C502-4376-B322-C89E1E92418C}"/>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250728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3" name="Rectangle 2"/>
          <p:cNvSpPr/>
          <p:nvPr/>
        </p:nvSpPr>
        <p:spPr>
          <a:xfrm>
            <a:off x="0" y="0"/>
            <a:ext cx="4078982"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977303" y="2104516"/>
            <a:ext cx="2124376" cy="461665"/>
          </a:xfrm>
          <a:prstGeom prst="rect">
            <a:avLst/>
          </a:prstGeom>
        </p:spPr>
        <p:txBody>
          <a:bodyPr wrap="square" rtlCol="0">
            <a:spAutoFit/>
          </a:bodyPr>
          <a:lstStyle/>
          <a:p>
            <a:pPr algn="ctr"/>
            <a:r>
              <a:rPr lang="en-GB" dirty="0"/>
              <a:t>IMAGE</a:t>
            </a:r>
          </a:p>
        </p:txBody>
      </p:sp>
      <p:sp>
        <p:nvSpPr>
          <p:cNvPr id="9" name="Rectangle 8"/>
          <p:cNvSpPr/>
          <p:nvPr/>
        </p:nvSpPr>
        <p:spPr>
          <a:xfrm>
            <a:off x="4200265" y="0"/>
            <a:ext cx="3960440"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05331" y="0"/>
            <a:ext cx="3872456"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9179371" y="2104516"/>
            <a:ext cx="2124376" cy="461665"/>
          </a:xfrm>
          <a:prstGeom prst="rect">
            <a:avLst/>
          </a:prstGeom>
        </p:spPr>
        <p:txBody>
          <a:bodyPr wrap="square" rtlCol="0">
            <a:spAutoFit/>
          </a:bodyPr>
          <a:lstStyle/>
          <a:p>
            <a:pPr algn="ctr"/>
            <a:r>
              <a:rPr lang="en-GB" dirty="0"/>
              <a:t>IMAGE</a:t>
            </a:r>
          </a:p>
        </p:txBody>
      </p:sp>
      <p:sp>
        <p:nvSpPr>
          <p:cNvPr id="12" name="TextBox 11"/>
          <p:cNvSpPr txBox="1"/>
          <p:nvPr/>
        </p:nvSpPr>
        <p:spPr>
          <a:xfrm>
            <a:off x="5028243" y="2104516"/>
            <a:ext cx="2124376" cy="461665"/>
          </a:xfrm>
          <a:prstGeom prst="rect">
            <a:avLst/>
          </a:prstGeom>
        </p:spPr>
        <p:txBody>
          <a:bodyPr wrap="square" rtlCol="0">
            <a:spAutoFit/>
          </a:bodyPr>
          <a:lstStyle/>
          <a:p>
            <a:pPr algn="ctr"/>
            <a:r>
              <a:rPr lang="en-GB" dirty="0"/>
              <a:t>IMAGE</a:t>
            </a:r>
          </a:p>
        </p:txBody>
      </p:sp>
      <p:pic>
        <p:nvPicPr>
          <p:cNvPr id="13" name="Picture 12" descr="Icon&#10;&#10;Description automatically generated">
            <a:extLst>
              <a:ext uri="{FF2B5EF4-FFF2-40B4-BE49-F238E27FC236}">
                <a16:creationId xmlns:a16="http://schemas.microsoft.com/office/drawing/2014/main" id="{7BB674B6-06AB-4ABE-96F9-48653B5831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4" name="Rectangle 13">
            <a:extLst>
              <a:ext uri="{FF2B5EF4-FFF2-40B4-BE49-F238E27FC236}">
                <a16:creationId xmlns:a16="http://schemas.microsoft.com/office/drawing/2014/main" id="{45841A19-C502-4376-B322-C89E1E92418C}"/>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263672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3" name="Rectangle 2"/>
          <p:cNvSpPr/>
          <p:nvPr/>
        </p:nvSpPr>
        <p:spPr>
          <a:xfrm>
            <a:off x="0" y="0"/>
            <a:ext cx="4078982"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977303" y="2104516"/>
            <a:ext cx="2124376" cy="461665"/>
          </a:xfrm>
          <a:prstGeom prst="rect">
            <a:avLst/>
          </a:prstGeom>
        </p:spPr>
        <p:txBody>
          <a:bodyPr wrap="square" rtlCol="0">
            <a:spAutoFit/>
          </a:bodyPr>
          <a:lstStyle/>
          <a:p>
            <a:pPr algn="ctr"/>
            <a:r>
              <a:rPr lang="en-GB" dirty="0"/>
              <a:t>IMAGE</a:t>
            </a:r>
          </a:p>
        </p:txBody>
      </p:sp>
      <p:sp>
        <p:nvSpPr>
          <p:cNvPr id="9" name="Rectangle 8"/>
          <p:cNvSpPr/>
          <p:nvPr/>
        </p:nvSpPr>
        <p:spPr>
          <a:xfrm>
            <a:off x="4200265" y="0"/>
            <a:ext cx="79805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039693" y="2104515"/>
            <a:ext cx="2124376" cy="461665"/>
          </a:xfrm>
          <a:prstGeom prst="rect">
            <a:avLst/>
          </a:prstGeom>
        </p:spPr>
        <p:txBody>
          <a:bodyPr wrap="square" rtlCol="0">
            <a:spAutoFit/>
          </a:bodyPr>
          <a:lstStyle/>
          <a:p>
            <a:pPr algn="ctr"/>
            <a:r>
              <a:rPr lang="en-GB" dirty="0"/>
              <a:t>IMAGE</a:t>
            </a:r>
          </a:p>
        </p:txBody>
      </p:sp>
      <p:pic>
        <p:nvPicPr>
          <p:cNvPr id="8" name="Picture 7" descr="Icon&#10;&#10;Description automatically generated">
            <a:extLst>
              <a:ext uri="{FF2B5EF4-FFF2-40B4-BE49-F238E27FC236}">
                <a16:creationId xmlns:a16="http://schemas.microsoft.com/office/drawing/2014/main" id="{1281DAAC-93C7-4706-A6ED-A1F2CEE4E5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A1A40A25-5D43-4134-9239-86ECB4DFC854}"/>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623463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sp>
        <p:nvSpPr>
          <p:cNvPr id="3" name="Rectangle 2"/>
          <p:cNvSpPr/>
          <p:nvPr/>
        </p:nvSpPr>
        <p:spPr>
          <a:xfrm>
            <a:off x="8101881" y="13792"/>
            <a:ext cx="4078982"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7" name="TextBox 6"/>
          <p:cNvSpPr txBox="1"/>
          <p:nvPr/>
        </p:nvSpPr>
        <p:spPr>
          <a:xfrm>
            <a:off x="9079184" y="1965908"/>
            <a:ext cx="2124376" cy="461665"/>
          </a:xfrm>
          <a:prstGeom prst="rect">
            <a:avLst/>
          </a:prstGeom>
        </p:spPr>
        <p:txBody>
          <a:bodyPr wrap="square" rtlCol="0">
            <a:spAutoFit/>
          </a:bodyPr>
          <a:lstStyle/>
          <a:p>
            <a:pPr algn="ctr"/>
            <a:r>
              <a:rPr lang="en-GB" dirty="0"/>
              <a:t>IMAGE</a:t>
            </a:r>
          </a:p>
        </p:txBody>
      </p:sp>
      <p:sp>
        <p:nvSpPr>
          <p:cNvPr id="9" name="Rectangle 8"/>
          <p:cNvSpPr/>
          <p:nvPr/>
        </p:nvSpPr>
        <p:spPr>
          <a:xfrm>
            <a:off x="0" y="13792"/>
            <a:ext cx="79805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2928111" y="1965907"/>
            <a:ext cx="2124376" cy="461665"/>
          </a:xfrm>
          <a:prstGeom prst="rect">
            <a:avLst/>
          </a:prstGeom>
        </p:spPr>
        <p:txBody>
          <a:bodyPr wrap="square" rtlCol="0">
            <a:spAutoFit/>
          </a:bodyPr>
          <a:lstStyle/>
          <a:p>
            <a:pPr algn="ctr"/>
            <a:r>
              <a:rPr lang="en-GB" dirty="0"/>
              <a:t>IMAGE</a:t>
            </a:r>
          </a:p>
        </p:txBody>
      </p:sp>
      <p:pic>
        <p:nvPicPr>
          <p:cNvPr id="8" name="Picture 7" descr="Icon&#10;&#10;Description automatically generated">
            <a:extLst>
              <a:ext uri="{FF2B5EF4-FFF2-40B4-BE49-F238E27FC236}">
                <a16:creationId xmlns:a16="http://schemas.microsoft.com/office/drawing/2014/main" id="{B3556918-DB1F-4662-AC15-111A6452C4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51D978AD-C500-49D8-A0C6-B8BF08502E09}"/>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4033725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5">
    <p:spTree>
      <p:nvGrpSpPr>
        <p:cNvPr id="1" name=""/>
        <p:cNvGrpSpPr/>
        <p:nvPr/>
      </p:nvGrpSpPr>
      <p:grpSpPr>
        <a:xfrm>
          <a:off x="0" y="0"/>
          <a:ext cx="0" cy="0"/>
          <a:chOff x="0" y="0"/>
          <a:chExt cx="0" cy="0"/>
        </a:xfrm>
      </p:grpSpPr>
      <p:sp>
        <p:nvSpPr>
          <p:cNvPr id="5" name="Rectangle 4"/>
          <p:cNvSpPr/>
          <p:nvPr/>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1" y="13792"/>
            <a:ext cx="12180863"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052487" y="1965906"/>
            <a:ext cx="2124376" cy="461665"/>
          </a:xfrm>
          <a:prstGeom prst="rect">
            <a:avLst/>
          </a:prstGeom>
        </p:spPr>
        <p:txBody>
          <a:bodyPr wrap="square" rtlCol="0">
            <a:spAutoFit/>
          </a:bodyPr>
          <a:lstStyle/>
          <a:p>
            <a:pPr algn="ctr"/>
            <a:r>
              <a:rPr lang="en-GB" dirty="0"/>
              <a:t>IMAGE</a:t>
            </a:r>
          </a:p>
        </p:txBody>
      </p:sp>
      <p:pic>
        <p:nvPicPr>
          <p:cNvPr id="7" name="Picture 6" descr="Icon&#10;&#10;Description automatically generated">
            <a:extLst>
              <a:ext uri="{FF2B5EF4-FFF2-40B4-BE49-F238E27FC236}">
                <a16:creationId xmlns:a16="http://schemas.microsoft.com/office/drawing/2014/main" id="{BF589763-6747-4399-AD5C-2F3DC94163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0C45C4AA-2B9A-4D08-B47C-42999641799A}"/>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941831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in Body Slide">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11F64A6-F685-4357-B6CC-594CDBBDCEBE}"/>
              </a:ext>
            </a:extLst>
          </p:cNvPr>
          <p:cNvSpPr/>
          <p:nvPr/>
        </p:nvSpPr>
        <p:spPr>
          <a:xfrm>
            <a:off x="1630710" y="6468795"/>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
        <p:nvSpPr>
          <p:cNvPr id="6" name="Rectangle 5">
            <a:extLst>
              <a:ext uri="{FF2B5EF4-FFF2-40B4-BE49-F238E27FC236}">
                <a16:creationId xmlns:a16="http://schemas.microsoft.com/office/drawing/2014/main" id="{6326593F-F8C3-4B64-9F7E-F94A19D95329}"/>
              </a:ext>
            </a:extLst>
          </p:cNvPr>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cxnSp>
        <p:nvCxnSpPr>
          <p:cNvPr id="7" name="Straight Connector 6">
            <a:extLst>
              <a:ext uri="{FF2B5EF4-FFF2-40B4-BE49-F238E27FC236}">
                <a16:creationId xmlns:a16="http://schemas.microsoft.com/office/drawing/2014/main" id="{2FAEDA60-B616-4E1C-9270-35C52813A11F}"/>
              </a:ext>
            </a:extLst>
          </p:cNvPr>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06979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0"/>
          </p:nvPr>
        </p:nvSpPr>
        <p:spPr>
          <a:xfrm>
            <a:off x="478582" y="909514"/>
            <a:ext cx="11233248" cy="5112568"/>
          </a:xfrm>
          <a:prstGeom prst="rect">
            <a:avLst/>
          </a:prstGeo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Icon&#10;&#10;Description automatically generated">
            <a:extLst>
              <a:ext uri="{FF2B5EF4-FFF2-40B4-BE49-F238E27FC236}">
                <a16:creationId xmlns:a16="http://schemas.microsoft.com/office/drawing/2014/main" id="{1A801A2D-6DBF-4C06-9766-208D19176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7" name="Rectangle 6">
            <a:extLst>
              <a:ext uri="{FF2B5EF4-FFF2-40B4-BE49-F238E27FC236}">
                <a16:creationId xmlns:a16="http://schemas.microsoft.com/office/drawing/2014/main" id="{6399139E-40F0-4A99-997A-B85360725CBD}"/>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871520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Content Placeholder 7"/>
          <p:cNvSpPr>
            <a:spLocks noGrp="1"/>
          </p:cNvSpPr>
          <p:nvPr>
            <p:ph sz="quarter" idx="10"/>
          </p:nvPr>
        </p:nvSpPr>
        <p:spPr>
          <a:xfrm>
            <a:off x="6023198" y="836712"/>
            <a:ext cx="5616624" cy="5184576"/>
          </a:xfrm>
          <a:prstGeom prst="rect">
            <a:avLst/>
          </a:prstGeo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p:cNvSpPr>
            <a:spLocks noGrp="1"/>
          </p:cNvSpPr>
          <p:nvPr>
            <p:ph type="pic" sz="quarter" idx="11"/>
          </p:nvPr>
        </p:nvSpPr>
        <p:spPr>
          <a:xfrm>
            <a:off x="479375" y="835818"/>
            <a:ext cx="5184775" cy="5184775"/>
          </a:xfrm>
          <a:prstGeom prst="rect">
            <a:avLst/>
          </a:prstGeom>
        </p:spPr>
        <p:txBody>
          <a:bodyPr/>
          <a:lstStyle/>
          <a:p>
            <a:r>
              <a:rPr lang="en-US"/>
              <a:t>Click icon to add picture</a:t>
            </a:r>
            <a:endParaRPr lang="en-GB"/>
          </a:p>
        </p:txBody>
      </p:sp>
      <p:pic>
        <p:nvPicPr>
          <p:cNvPr id="8" name="Picture 7" descr="Icon&#10;&#10;Description automatically generated">
            <a:extLst>
              <a:ext uri="{FF2B5EF4-FFF2-40B4-BE49-F238E27FC236}">
                <a16:creationId xmlns:a16="http://schemas.microsoft.com/office/drawing/2014/main" id="{1D4E20DF-04B1-4D9C-B0C5-554D02C1B6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9" name="Rectangle 8">
            <a:extLst>
              <a:ext uri="{FF2B5EF4-FFF2-40B4-BE49-F238E27FC236}">
                <a16:creationId xmlns:a16="http://schemas.microsoft.com/office/drawing/2014/main" id="{92A91861-4391-404F-84F4-5BBEC4042C61}"/>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740616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0"/>
          </p:nvPr>
        </p:nvSpPr>
        <p:spPr>
          <a:xfrm>
            <a:off x="478582" y="909514"/>
            <a:ext cx="5616624" cy="5112568"/>
          </a:xfrm>
          <a:prstGeom prst="rect">
            <a:avLst/>
          </a:prstGeo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p:cNvSpPr>
            <a:spLocks noGrp="1"/>
          </p:cNvSpPr>
          <p:nvPr>
            <p:ph type="pic" sz="quarter" idx="11"/>
          </p:nvPr>
        </p:nvSpPr>
        <p:spPr>
          <a:xfrm>
            <a:off x="6454775" y="909638"/>
            <a:ext cx="5184775" cy="5184775"/>
          </a:xfrm>
          <a:prstGeom prst="rect">
            <a:avLst/>
          </a:prstGeom>
        </p:spPr>
        <p:txBody>
          <a:bodyPr/>
          <a:lstStyle/>
          <a:p>
            <a:r>
              <a:rPr lang="en-US"/>
              <a:t>Click icon to add picture</a:t>
            </a:r>
            <a:endParaRPr lang="en-GB"/>
          </a:p>
        </p:txBody>
      </p:sp>
      <p:pic>
        <p:nvPicPr>
          <p:cNvPr id="7" name="Picture 6" descr="Icon&#10;&#10;Description automatically generated">
            <a:extLst>
              <a:ext uri="{FF2B5EF4-FFF2-40B4-BE49-F238E27FC236}">
                <a16:creationId xmlns:a16="http://schemas.microsoft.com/office/drawing/2014/main" id="{0F31E88E-E157-4212-8283-91EFE0DC4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9" name="Rectangle 8">
            <a:extLst>
              <a:ext uri="{FF2B5EF4-FFF2-40B4-BE49-F238E27FC236}">
                <a16:creationId xmlns:a16="http://schemas.microsoft.com/office/drawing/2014/main" id="{DB85B1BC-70D5-47D8-997D-DBE650459944}"/>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835266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Chart Placeholder 5"/>
          <p:cNvSpPr>
            <a:spLocks noGrp="1"/>
          </p:cNvSpPr>
          <p:nvPr>
            <p:ph type="chart" sz="quarter" idx="10"/>
          </p:nvPr>
        </p:nvSpPr>
        <p:spPr>
          <a:xfrm>
            <a:off x="334566" y="909514"/>
            <a:ext cx="11593909" cy="4968999"/>
          </a:xfrm>
          <a:prstGeom prst="rect">
            <a:avLst/>
          </a:prstGeom>
        </p:spPr>
        <p:txBody>
          <a:bodyPr/>
          <a:lstStyle/>
          <a:p>
            <a:r>
              <a:rPr lang="en-US"/>
              <a:t>Click icon to add chart</a:t>
            </a:r>
            <a:endParaRPr lang="en-GB"/>
          </a:p>
        </p:txBody>
      </p:sp>
      <p:pic>
        <p:nvPicPr>
          <p:cNvPr id="7" name="Picture 6" descr="Icon&#10;&#10;Description automatically generated">
            <a:extLst>
              <a:ext uri="{FF2B5EF4-FFF2-40B4-BE49-F238E27FC236}">
                <a16:creationId xmlns:a16="http://schemas.microsoft.com/office/drawing/2014/main" id="{9E98EDF5-50AD-4245-87A8-B38B7B5378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B0C60E07-4332-4647-B1CB-04B86804CA1E}"/>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2242017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7" name="Table Placeholder 6"/>
          <p:cNvSpPr>
            <a:spLocks noGrp="1"/>
          </p:cNvSpPr>
          <p:nvPr>
            <p:ph type="tbl" sz="quarter" idx="10"/>
          </p:nvPr>
        </p:nvSpPr>
        <p:spPr>
          <a:xfrm>
            <a:off x="6238875" y="1053530"/>
            <a:ext cx="5545138" cy="4967858"/>
          </a:xfrm>
          <a:prstGeom prst="rect">
            <a:avLst/>
          </a:prstGeom>
        </p:spPr>
        <p:txBody>
          <a:bodyPr/>
          <a:lstStyle/>
          <a:p>
            <a:r>
              <a:rPr lang="en-US"/>
              <a:t>Click icon to add table</a:t>
            </a:r>
            <a:endParaRPr lang="en-GB"/>
          </a:p>
        </p:txBody>
      </p:sp>
      <p:sp>
        <p:nvSpPr>
          <p:cNvPr id="9" name="Content Placeholder 8"/>
          <p:cNvSpPr>
            <a:spLocks noGrp="1"/>
          </p:cNvSpPr>
          <p:nvPr>
            <p:ph sz="quarter" idx="11"/>
          </p:nvPr>
        </p:nvSpPr>
        <p:spPr>
          <a:xfrm>
            <a:off x="261938" y="1053530"/>
            <a:ext cx="5689600" cy="49678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Icon&#10;&#10;Description automatically generated">
            <a:extLst>
              <a:ext uri="{FF2B5EF4-FFF2-40B4-BE49-F238E27FC236}">
                <a16:creationId xmlns:a16="http://schemas.microsoft.com/office/drawing/2014/main" id="{2F063526-57FF-40B5-98F3-57A36FEB76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83CDDE6D-8FF2-4FDF-BE38-806F05FFF180}"/>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402938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a:xfrm>
            <a:off x="0" y="0"/>
            <a:ext cx="4078982"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7" name="TextBox 6"/>
          <p:cNvSpPr txBox="1"/>
          <p:nvPr userDrawn="1"/>
        </p:nvSpPr>
        <p:spPr>
          <a:xfrm>
            <a:off x="977303" y="2104516"/>
            <a:ext cx="2124376" cy="461665"/>
          </a:xfrm>
          <a:prstGeom prst="rect">
            <a:avLst/>
          </a:prstGeom>
        </p:spPr>
        <p:txBody>
          <a:bodyPr wrap="square" rtlCol="0">
            <a:spAutoFit/>
          </a:bodyPr>
          <a:lstStyle/>
          <a:p>
            <a:pPr algn="ctr"/>
            <a:r>
              <a:rPr lang="en-GB" dirty="0"/>
              <a:t>IMAGE</a:t>
            </a:r>
          </a:p>
        </p:txBody>
      </p:sp>
      <p:sp>
        <p:nvSpPr>
          <p:cNvPr id="9" name="Rectangle 8"/>
          <p:cNvSpPr/>
          <p:nvPr userDrawn="1"/>
        </p:nvSpPr>
        <p:spPr>
          <a:xfrm>
            <a:off x="4200265" y="0"/>
            <a:ext cx="79805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7039693" y="2104515"/>
            <a:ext cx="2124376" cy="461665"/>
          </a:xfrm>
          <a:prstGeom prst="rect">
            <a:avLst/>
          </a:prstGeom>
        </p:spPr>
        <p:txBody>
          <a:bodyPr wrap="square" rtlCol="0">
            <a:spAutoFit/>
          </a:bodyPr>
          <a:lstStyle/>
          <a:p>
            <a:pPr algn="ctr"/>
            <a:r>
              <a:rPr lang="en-GB" dirty="0"/>
              <a:t>IMAGE</a:t>
            </a:r>
          </a:p>
        </p:txBody>
      </p:sp>
      <p:pic>
        <p:nvPicPr>
          <p:cNvPr id="8" name="Picture 7" descr="Icon&#10;&#10;Description automatically generated">
            <a:extLst>
              <a:ext uri="{FF2B5EF4-FFF2-40B4-BE49-F238E27FC236}">
                <a16:creationId xmlns:a16="http://schemas.microsoft.com/office/drawing/2014/main" id="{1281DAAC-93C7-4706-A6ED-A1F2CEE4E5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A1A40A25-5D43-4134-9239-86ECB4DFC854}"/>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024885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6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550590" y="980504"/>
            <a:ext cx="5255865" cy="4896991"/>
          </a:xfrm>
          <a:prstGeom prst="rect">
            <a:avLst/>
          </a:prstGeo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9"/>
          <p:cNvSpPr>
            <a:spLocks noGrp="1"/>
          </p:cNvSpPr>
          <p:nvPr>
            <p:ph sz="quarter" idx="11"/>
          </p:nvPr>
        </p:nvSpPr>
        <p:spPr>
          <a:xfrm>
            <a:off x="6239222" y="944562"/>
            <a:ext cx="5329237" cy="4968875"/>
          </a:xfrm>
          <a:prstGeom prst="rect">
            <a:avLst/>
          </a:prstGeo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descr="Icon&#10;&#10;Description automatically generated">
            <a:extLst>
              <a:ext uri="{FF2B5EF4-FFF2-40B4-BE49-F238E27FC236}">
                <a16:creationId xmlns:a16="http://schemas.microsoft.com/office/drawing/2014/main" id="{0AB79380-DC55-4A2D-9FC9-6C29AC73E7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FCFD4562-5FF9-4910-ADF6-591D0B407CCE}"/>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350521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7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7" name="SmartArt Placeholder 6"/>
          <p:cNvSpPr>
            <a:spLocks noGrp="1"/>
          </p:cNvSpPr>
          <p:nvPr>
            <p:ph type="dgm" sz="quarter" idx="10"/>
          </p:nvPr>
        </p:nvSpPr>
        <p:spPr>
          <a:xfrm>
            <a:off x="334963" y="981522"/>
            <a:ext cx="5759450" cy="4896544"/>
          </a:xfrm>
          <a:prstGeom prst="rect">
            <a:avLst/>
          </a:prstGeom>
        </p:spPr>
        <p:txBody>
          <a:bodyPr/>
          <a:lstStyle/>
          <a:p>
            <a:r>
              <a:rPr lang="en-US"/>
              <a:t>Click icon to add SmartArt graphic</a:t>
            </a:r>
            <a:endParaRPr lang="en-GB"/>
          </a:p>
        </p:txBody>
      </p:sp>
      <p:sp>
        <p:nvSpPr>
          <p:cNvPr id="9" name="Content Placeholder 8"/>
          <p:cNvSpPr>
            <a:spLocks noGrp="1"/>
          </p:cNvSpPr>
          <p:nvPr>
            <p:ph sz="quarter" idx="11"/>
          </p:nvPr>
        </p:nvSpPr>
        <p:spPr>
          <a:xfrm>
            <a:off x="6311900" y="981075"/>
            <a:ext cx="5543550" cy="4897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Icon&#10;&#10;Description automatically generated">
            <a:extLst>
              <a:ext uri="{FF2B5EF4-FFF2-40B4-BE49-F238E27FC236}">
                <a16:creationId xmlns:a16="http://schemas.microsoft.com/office/drawing/2014/main" id="{40AD3618-7F65-420B-9819-C1A76CA363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7BE5172A-C10B-4358-873E-5B40046979F6}"/>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613669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8_Main Body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p:nvPr>
        </p:nvSpPr>
        <p:spPr>
          <a:xfrm>
            <a:off x="6311900" y="981075"/>
            <a:ext cx="5543550" cy="48974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p:cNvSpPr>
            <a:spLocks noGrp="1"/>
          </p:cNvSpPr>
          <p:nvPr>
            <p:ph type="pic" sz="quarter" idx="12"/>
          </p:nvPr>
        </p:nvSpPr>
        <p:spPr>
          <a:xfrm>
            <a:off x="261938" y="981522"/>
            <a:ext cx="5689600" cy="4896991"/>
          </a:xfrm>
          <a:prstGeom prst="rect">
            <a:avLst/>
          </a:prstGeom>
        </p:spPr>
        <p:txBody>
          <a:bodyPr/>
          <a:lstStyle/>
          <a:p>
            <a:r>
              <a:rPr lang="en-US"/>
              <a:t>Click icon to add picture</a:t>
            </a:r>
            <a:endParaRPr lang="en-GB"/>
          </a:p>
        </p:txBody>
      </p:sp>
      <p:pic>
        <p:nvPicPr>
          <p:cNvPr id="7" name="Picture 6" descr="Icon&#10;&#10;Description automatically generated">
            <a:extLst>
              <a:ext uri="{FF2B5EF4-FFF2-40B4-BE49-F238E27FC236}">
                <a16:creationId xmlns:a16="http://schemas.microsoft.com/office/drawing/2014/main" id="{1DFCE145-FD9C-46D5-9D77-811995E6D2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DA2F3D50-85C7-4076-95A2-FA335455EC0A}"/>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964895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Slide">
    <p:spTree>
      <p:nvGrpSpPr>
        <p:cNvPr id="1" name=""/>
        <p:cNvGrpSpPr/>
        <p:nvPr/>
      </p:nvGrpSpPr>
      <p:grpSpPr>
        <a:xfrm>
          <a:off x="0" y="0"/>
          <a:ext cx="0" cy="0"/>
          <a:chOff x="0" y="0"/>
          <a:chExt cx="0" cy="0"/>
        </a:xfrm>
      </p:grpSpPr>
      <p:sp>
        <p:nvSpPr>
          <p:cNvPr id="3" name="Rectangle 2"/>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hasCustomPrompt="1"/>
          </p:nvPr>
        </p:nvSpPr>
        <p:spPr>
          <a:xfrm>
            <a:off x="118542" y="45419"/>
            <a:ext cx="11827944" cy="418788"/>
          </a:xfrm>
          <a:prstGeom prst="rect">
            <a:avLst/>
          </a:prstGeom>
        </p:spPr>
        <p:txBody>
          <a:bodyPr/>
          <a:lstStyle>
            <a:lvl1pPr>
              <a:defRPr/>
            </a:lvl1pPr>
          </a:lstStyle>
          <a:p>
            <a:r>
              <a:rPr lang="en-US" dirty="0"/>
              <a:t>Agenda</a:t>
            </a:r>
            <a:endParaRPr lang="en-GB" dirty="0"/>
          </a:p>
        </p:txBody>
      </p:sp>
      <p:cxnSp>
        <p:nvCxnSpPr>
          <p:cNvPr id="5" name="Straight Connector 4"/>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bwMode="gray">
          <a:xfrm>
            <a:off x="633679" y="1432619"/>
            <a:ext cx="2952369" cy="0"/>
          </a:xfrm>
          <a:prstGeom prst="line">
            <a:avLst/>
          </a:prstGeom>
          <a:noFill/>
          <a:ln w="19050" cap="flat" cmpd="sng" algn="ctr">
            <a:solidFill>
              <a:srgbClr val="666666"/>
            </a:solidFill>
            <a:prstDash val="solid"/>
            <a:headEnd type="none"/>
            <a:tailEnd type="none"/>
          </a:ln>
          <a:effectLst/>
        </p:spPr>
      </p:cxnSp>
      <p:cxnSp>
        <p:nvCxnSpPr>
          <p:cNvPr id="7" name="Gerade Verbindung 6"/>
          <p:cNvCxnSpPr/>
          <p:nvPr/>
        </p:nvCxnSpPr>
        <p:spPr bwMode="gray">
          <a:xfrm>
            <a:off x="633679" y="1810666"/>
            <a:ext cx="2952369" cy="0"/>
          </a:xfrm>
          <a:prstGeom prst="line">
            <a:avLst/>
          </a:prstGeom>
          <a:noFill/>
          <a:ln w="19050" cap="flat" cmpd="sng" algn="ctr">
            <a:solidFill>
              <a:srgbClr val="666666"/>
            </a:solidFill>
            <a:prstDash val="solid"/>
            <a:headEnd type="none"/>
            <a:tailEnd type="none"/>
          </a:ln>
          <a:effectLst/>
        </p:spPr>
      </p:cxnSp>
      <p:cxnSp>
        <p:nvCxnSpPr>
          <p:cNvPr id="8" name="Gerade Verbindung 7"/>
          <p:cNvCxnSpPr/>
          <p:nvPr/>
        </p:nvCxnSpPr>
        <p:spPr bwMode="gray">
          <a:xfrm>
            <a:off x="633679" y="2188713"/>
            <a:ext cx="2952369" cy="0"/>
          </a:xfrm>
          <a:prstGeom prst="line">
            <a:avLst/>
          </a:prstGeom>
          <a:noFill/>
          <a:ln w="9525" cap="flat" cmpd="sng" algn="ctr">
            <a:solidFill>
              <a:srgbClr val="B2B2B2"/>
            </a:solidFill>
            <a:prstDash val="solid"/>
            <a:headEnd type="none"/>
            <a:tailEnd type="none"/>
          </a:ln>
          <a:effectLst/>
        </p:spPr>
      </p:cxnSp>
      <p:cxnSp>
        <p:nvCxnSpPr>
          <p:cNvPr id="9" name="Gerade Verbindung 8"/>
          <p:cNvCxnSpPr/>
          <p:nvPr/>
        </p:nvCxnSpPr>
        <p:spPr bwMode="gray">
          <a:xfrm>
            <a:off x="633679" y="2566761"/>
            <a:ext cx="2952369" cy="0"/>
          </a:xfrm>
          <a:prstGeom prst="line">
            <a:avLst/>
          </a:prstGeom>
          <a:noFill/>
          <a:ln w="9525" cap="flat" cmpd="sng" algn="ctr">
            <a:solidFill>
              <a:srgbClr val="B2B2B2"/>
            </a:solidFill>
            <a:prstDash val="solid"/>
            <a:headEnd type="none"/>
            <a:tailEnd type="none"/>
          </a:ln>
          <a:effectLst/>
        </p:spPr>
      </p:cxnSp>
      <p:cxnSp>
        <p:nvCxnSpPr>
          <p:cNvPr id="10" name="Gerade Verbindung 9"/>
          <p:cNvCxnSpPr/>
          <p:nvPr/>
        </p:nvCxnSpPr>
        <p:spPr bwMode="gray">
          <a:xfrm>
            <a:off x="633679" y="2944808"/>
            <a:ext cx="2952369" cy="0"/>
          </a:xfrm>
          <a:prstGeom prst="line">
            <a:avLst/>
          </a:prstGeom>
          <a:noFill/>
          <a:ln w="9525" cap="flat" cmpd="sng" algn="ctr">
            <a:solidFill>
              <a:srgbClr val="B2B2B2"/>
            </a:solidFill>
            <a:prstDash val="solid"/>
            <a:headEnd type="none"/>
            <a:tailEnd type="none"/>
          </a:ln>
          <a:effectLst/>
        </p:spPr>
      </p:cxnSp>
      <p:cxnSp>
        <p:nvCxnSpPr>
          <p:cNvPr id="11" name="Gerade Verbindung 10"/>
          <p:cNvCxnSpPr/>
          <p:nvPr/>
        </p:nvCxnSpPr>
        <p:spPr bwMode="gray">
          <a:xfrm>
            <a:off x="633679" y="3322855"/>
            <a:ext cx="2952369" cy="0"/>
          </a:xfrm>
          <a:prstGeom prst="line">
            <a:avLst/>
          </a:prstGeom>
          <a:noFill/>
          <a:ln w="9525" cap="flat" cmpd="sng" algn="ctr">
            <a:solidFill>
              <a:srgbClr val="B2B2B2"/>
            </a:solidFill>
            <a:prstDash val="solid"/>
            <a:headEnd type="none"/>
            <a:tailEnd type="none"/>
          </a:ln>
          <a:effectLst/>
        </p:spPr>
      </p:cxnSp>
      <p:cxnSp>
        <p:nvCxnSpPr>
          <p:cNvPr id="12" name="Gerade Verbindung 11"/>
          <p:cNvCxnSpPr/>
          <p:nvPr/>
        </p:nvCxnSpPr>
        <p:spPr bwMode="gray">
          <a:xfrm>
            <a:off x="633679" y="3700902"/>
            <a:ext cx="2952369" cy="0"/>
          </a:xfrm>
          <a:prstGeom prst="line">
            <a:avLst/>
          </a:prstGeom>
          <a:noFill/>
          <a:ln w="9525" cap="flat" cmpd="sng" algn="ctr">
            <a:solidFill>
              <a:srgbClr val="B2B2B2"/>
            </a:solidFill>
            <a:prstDash val="solid"/>
            <a:headEnd type="none"/>
            <a:tailEnd type="none"/>
          </a:ln>
          <a:effectLst/>
        </p:spPr>
      </p:cxnSp>
      <p:cxnSp>
        <p:nvCxnSpPr>
          <p:cNvPr id="13" name="Gerade Verbindung 12"/>
          <p:cNvCxnSpPr/>
          <p:nvPr/>
        </p:nvCxnSpPr>
        <p:spPr bwMode="gray">
          <a:xfrm>
            <a:off x="633679" y="4078950"/>
            <a:ext cx="2952369" cy="0"/>
          </a:xfrm>
          <a:prstGeom prst="line">
            <a:avLst/>
          </a:prstGeom>
          <a:noFill/>
          <a:ln w="9525" cap="flat" cmpd="sng" algn="ctr">
            <a:solidFill>
              <a:srgbClr val="B2B2B2"/>
            </a:solidFill>
            <a:prstDash val="solid"/>
            <a:headEnd type="none"/>
            <a:tailEnd type="none"/>
          </a:ln>
          <a:effectLst/>
        </p:spPr>
      </p:cxnSp>
      <p:cxnSp>
        <p:nvCxnSpPr>
          <p:cNvPr id="14" name="Gerade Verbindung 13"/>
          <p:cNvCxnSpPr/>
          <p:nvPr/>
        </p:nvCxnSpPr>
        <p:spPr bwMode="gray">
          <a:xfrm>
            <a:off x="633679" y="4456997"/>
            <a:ext cx="2952369" cy="0"/>
          </a:xfrm>
          <a:prstGeom prst="line">
            <a:avLst/>
          </a:prstGeom>
          <a:noFill/>
          <a:ln w="9525" cap="flat" cmpd="sng" algn="ctr">
            <a:solidFill>
              <a:srgbClr val="B2B2B2"/>
            </a:solidFill>
            <a:prstDash val="solid"/>
            <a:headEnd type="none"/>
            <a:tailEnd type="none"/>
          </a:ln>
          <a:effectLst/>
        </p:spPr>
      </p:cxnSp>
      <p:cxnSp>
        <p:nvCxnSpPr>
          <p:cNvPr id="15" name="Gerade Verbindung 17"/>
          <p:cNvCxnSpPr/>
          <p:nvPr/>
        </p:nvCxnSpPr>
        <p:spPr bwMode="gray">
          <a:xfrm>
            <a:off x="633679" y="4828786"/>
            <a:ext cx="2952369" cy="0"/>
          </a:xfrm>
          <a:prstGeom prst="line">
            <a:avLst/>
          </a:prstGeom>
          <a:noFill/>
          <a:ln w="9525" cap="flat" cmpd="sng" algn="ctr">
            <a:solidFill>
              <a:srgbClr val="B2B2B2"/>
            </a:solidFill>
            <a:prstDash val="solid"/>
            <a:headEnd type="none"/>
            <a:tailEnd type="none"/>
          </a:ln>
          <a:effectLst/>
        </p:spPr>
      </p:cxnSp>
      <p:sp>
        <p:nvSpPr>
          <p:cNvPr id="16" name="Textplatzhalter 2"/>
          <p:cNvSpPr txBox="1">
            <a:spLocks/>
          </p:cNvSpPr>
          <p:nvPr/>
        </p:nvSpPr>
        <p:spPr bwMode="gray">
          <a:xfrm>
            <a:off x="631825" y="1484313"/>
            <a:ext cx="8642350" cy="4752975"/>
          </a:xfrm>
          <a:prstGeom prst="rect">
            <a:avLst/>
          </a:prstGeom>
          <a:noFill/>
          <a:ln w="9525">
            <a:noFill/>
            <a:miter lim="800000"/>
            <a:headEnd/>
            <a:tailEnd/>
          </a:ln>
          <a:effectLst/>
        </p:spPr>
        <p:txBody>
          <a:bodyPr vert="horz" wrap="square" lIns="0" tIns="0" rIns="180023" bIns="0" numCol="1" anchor="t" anchorCtr="0" compatLnSpc="1">
            <a:prstTxWarp prst="textNoShape">
              <a:avLst/>
            </a:prstTxWarp>
          </a:bodyPr>
          <a:lstStyle>
            <a:lvl1pPr algn="l" rtl="0" eaLnBrk="1" fontAlgn="base" hangingPunct="1">
              <a:spcBef>
                <a:spcPts val="400"/>
              </a:spcBef>
              <a:spcAft>
                <a:spcPts val="400"/>
              </a:spcAft>
              <a:buClr>
                <a:schemeClr val="bg2"/>
              </a:buClr>
              <a:buFont typeface="Arial" charset="0"/>
              <a:defRPr>
                <a:solidFill>
                  <a:schemeClr val="tx1"/>
                </a:solidFill>
                <a:latin typeface="+mn-lt"/>
                <a:ea typeface="+mn-ea"/>
                <a:cs typeface="+mn-cs"/>
              </a:defRPr>
            </a:lvl1pPr>
            <a:lvl2pPr marL="180975" indent="-179388" algn="l" rtl="0" eaLnBrk="1" fontAlgn="base" hangingPunct="1">
              <a:spcBef>
                <a:spcPts val="400"/>
              </a:spcBef>
              <a:spcAft>
                <a:spcPts val="400"/>
              </a:spcAft>
              <a:buFont typeface="Wingdings" pitchFamily="2" charset="2"/>
              <a:buChar char="§"/>
              <a:defRPr>
                <a:solidFill>
                  <a:schemeClr val="tx1"/>
                </a:solidFill>
                <a:latin typeface="+mn-lt"/>
              </a:defRPr>
            </a:lvl2pPr>
            <a:lvl3pPr marL="352425" indent="-169863" algn="l" rtl="0" eaLnBrk="1" fontAlgn="base" hangingPunct="1">
              <a:spcBef>
                <a:spcPts val="400"/>
              </a:spcBef>
              <a:spcAft>
                <a:spcPts val="400"/>
              </a:spcAft>
              <a:buFont typeface="Arial" charset="0"/>
              <a:buChar char="–"/>
              <a:defRPr>
                <a:solidFill>
                  <a:schemeClr val="tx1"/>
                </a:solidFill>
                <a:latin typeface="+mn-lt"/>
              </a:defRPr>
            </a:lvl3pPr>
            <a:lvl4pPr marL="542925" indent="-188913" algn="l" rtl="0" eaLnBrk="1" fontAlgn="base" hangingPunct="1">
              <a:spcBef>
                <a:spcPts val="400"/>
              </a:spcBef>
              <a:spcAft>
                <a:spcPts val="400"/>
              </a:spcAft>
              <a:buFont typeface="Wingdings" pitchFamily="2" charset="2"/>
              <a:buChar char="§"/>
              <a:defRPr>
                <a:solidFill>
                  <a:schemeClr val="tx1"/>
                </a:solidFill>
                <a:latin typeface="+mn-lt"/>
              </a:defRPr>
            </a:lvl4pPr>
            <a:lvl5pPr marL="714375" indent="-169863" algn="l" rtl="0" eaLnBrk="1" fontAlgn="base" hangingPunct="1">
              <a:spcBef>
                <a:spcPts val="400"/>
              </a:spcBef>
              <a:spcAft>
                <a:spcPts val="400"/>
              </a:spcAft>
              <a:buFont typeface="Arial" charset="0"/>
              <a:buChar char="–"/>
              <a:defRPr>
                <a:solidFill>
                  <a:schemeClr val="tx1"/>
                </a:solidFill>
                <a:latin typeface="+mn-lt"/>
              </a:defRPr>
            </a:lvl5pPr>
            <a:lvl6pPr marL="1171575" indent="-169863" algn="l" rtl="0" eaLnBrk="1" fontAlgn="base" hangingPunct="1">
              <a:spcBef>
                <a:spcPct val="20000"/>
              </a:spcBef>
              <a:spcAft>
                <a:spcPct val="20000"/>
              </a:spcAft>
              <a:buFont typeface="Arial" charset="0"/>
              <a:buChar char="–"/>
              <a:defRPr>
                <a:solidFill>
                  <a:schemeClr val="tx1"/>
                </a:solidFill>
                <a:latin typeface="+mn-lt"/>
              </a:defRPr>
            </a:lvl6pPr>
            <a:lvl7pPr marL="1628775" indent="-169863" algn="l" rtl="0" eaLnBrk="1" fontAlgn="base" hangingPunct="1">
              <a:spcBef>
                <a:spcPct val="20000"/>
              </a:spcBef>
              <a:spcAft>
                <a:spcPct val="20000"/>
              </a:spcAft>
              <a:buFont typeface="Arial" charset="0"/>
              <a:buChar char="–"/>
              <a:defRPr>
                <a:solidFill>
                  <a:schemeClr val="tx1"/>
                </a:solidFill>
                <a:latin typeface="+mn-lt"/>
              </a:defRPr>
            </a:lvl7pPr>
            <a:lvl8pPr marL="2085975" indent="-169863" algn="l" rtl="0" eaLnBrk="1" fontAlgn="base" hangingPunct="1">
              <a:spcBef>
                <a:spcPct val="20000"/>
              </a:spcBef>
              <a:spcAft>
                <a:spcPct val="20000"/>
              </a:spcAft>
              <a:buFont typeface="Arial" charset="0"/>
              <a:buChar char="–"/>
              <a:defRPr>
                <a:solidFill>
                  <a:schemeClr val="tx1"/>
                </a:solidFill>
                <a:latin typeface="+mn-lt"/>
              </a:defRPr>
            </a:lvl8pPr>
            <a:lvl9pPr marL="2543175" indent="-169863" algn="l" rtl="0" eaLnBrk="1" fontAlgn="base" hangingPunct="1">
              <a:spcBef>
                <a:spcPct val="20000"/>
              </a:spcBef>
              <a:spcAft>
                <a:spcPct val="20000"/>
              </a:spcAft>
              <a:buFont typeface="Arial" charset="0"/>
              <a:buChar char="–"/>
              <a:defRPr>
                <a:solidFill>
                  <a:schemeClr val="tx1"/>
                </a:solidFill>
                <a:latin typeface="+mn-lt"/>
              </a:defRPr>
            </a:lvl9pPr>
          </a:lstStyle>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1" i="0" u="none" strike="noStrike" kern="0" cap="none" spc="0" normalizeH="0" baseline="0" noProof="0" dirty="0">
                <a:ln>
                  <a:noFill/>
                </a:ln>
                <a:solidFill>
                  <a:srgbClr val="000000"/>
                </a:solidFill>
                <a:effectLst/>
                <a:uLnTx/>
                <a:uFillTx/>
                <a:latin typeface="Arial"/>
                <a:ea typeface="+mn-ea"/>
                <a:cs typeface="+mn-cs"/>
              </a:rPr>
              <a:t>1	Text boxes</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2	Picture and text</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3	Table and timetable</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4	Graph</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5	Maps</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6	Static elements</a:t>
            </a:r>
          </a:p>
          <a:p>
            <a:pPr marL="0" marR="0" lvl="0" indent="0" algn="l" defTabSz="914400" rtl="0" eaLnBrk="1" fontAlgn="auto" latinLnBrk="0" hangingPunct="1">
              <a:lnSpc>
                <a:spcPct val="100000"/>
              </a:lnSpc>
              <a:spcBef>
                <a:spcPts val="400"/>
              </a:spcBef>
              <a:spcAft>
                <a:spcPts val="400"/>
              </a:spcAft>
              <a:buClrTx/>
              <a:buSzTx/>
              <a:buFont typeface="Arial" charset="0"/>
              <a:buNone/>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7	Dynamic elements</a:t>
            </a:r>
          </a:p>
          <a:p>
            <a:pPr marL="342900" marR="0" lvl="0" indent="-342900" algn="l" defTabSz="914400" rtl="0" eaLnBrk="1" fontAlgn="auto" latinLnBrk="0" hangingPunct="1">
              <a:lnSpc>
                <a:spcPct val="100000"/>
              </a:lnSpc>
              <a:spcBef>
                <a:spcPts val="400"/>
              </a:spcBef>
              <a:spcAft>
                <a:spcPts val="400"/>
              </a:spcAft>
              <a:buClrTx/>
              <a:buSzTx/>
              <a:buFont typeface="Arial" charset="0"/>
              <a:buAutoNum type="arabicPlain" startAt="8"/>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Graphics and icons</a:t>
            </a:r>
          </a:p>
          <a:p>
            <a:pPr marL="342900" marR="0" lvl="0" indent="-342900" algn="l" defTabSz="914400" rtl="0" eaLnBrk="1" fontAlgn="auto" latinLnBrk="0" hangingPunct="1">
              <a:lnSpc>
                <a:spcPct val="100000"/>
              </a:lnSpc>
              <a:spcBef>
                <a:spcPts val="400"/>
              </a:spcBef>
              <a:spcAft>
                <a:spcPts val="400"/>
              </a:spcAft>
              <a:buClrTx/>
              <a:buSzTx/>
              <a:buFont typeface="Arial" charset="0"/>
              <a:buAutoNum type="arabicPlain" startAt="8"/>
              <a:tabLst>
                <a:tab pos="360045" algn="l"/>
              </a:tabLst>
              <a:defRPr/>
            </a:pPr>
            <a:r>
              <a:rPr kumimoji="0" lang="en-GB" sz="1800" b="0" i="0" u="none" strike="noStrike" kern="0" cap="none" spc="0" normalizeH="0" baseline="0" noProof="0" dirty="0">
                <a:ln>
                  <a:noFill/>
                </a:ln>
                <a:solidFill>
                  <a:srgbClr val="000000"/>
                </a:solidFill>
                <a:effectLst/>
                <a:uLnTx/>
                <a:uFillTx/>
                <a:latin typeface="Arial"/>
                <a:ea typeface="+mn-ea"/>
                <a:cs typeface="+mn-cs"/>
              </a:rPr>
              <a:t>Tips &amp; Tricks</a:t>
            </a:r>
          </a:p>
        </p:txBody>
      </p:sp>
      <p:pic>
        <p:nvPicPr>
          <p:cNvPr id="17" name="Picture 16" descr="Icon&#10;&#10;Description automatically generated">
            <a:extLst>
              <a:ext uri="{FF2B5EF4-FFF2-40B4-BE49-F238E27FC236}">
                <a16:creationId xmlns:a16="http://schemas.microsoft.com/office/drawing/2014/main" id="{AFE69056-53C1-49B9-AB6B-5509826AF5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18" name="Rectangle 17">
            <a:extLst>
              <a:ext uri="{FF2B5EF4-FFF2-40B4-BE49-F238E27FC236}">
                <a16:creationId xmlns:a16="http://schemas.microsoft.com/office/drawing/2014/main" id="{6397DBAE-387F-482D-8430-C4C2BB713023}"/>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705603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Design Guide">
    <p:spTree>
      <p:nvGrpSpPr>
        <p:cNvPr id="1" name=""/>
        <p:cNvGrpSpPr/>
        <p:nvPr/>
      </p:nvGrpSpPr>
      <p:grpSpPr>
        <a:xfrm>
          <a:off x="0" y="0"/>
          <a:ext cx="0" cy="0"/>
          <a:chOff x="0" y="0"/>
          <a:chExt cx="0" cy="0"/>
        </a:xfrm>
      </p:grpSpPr>
      <p:sp>
        <p:nvSpPr>
          <p:cNvPr id="5" name="Rectangle 4"/>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4" name="Straight Connector 3"/>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50590" y="1187699"/>
            <a:ext cx="504056" cy="432048"/>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342678" y="1187699"/>
            <a:ext cx="4536504" cy="461665"/>
          </a:xfrm>
          <a:prstGeom prst="rect">
            <a:avLst/>
          </a:prstGeom>
          <a:solidFill>
            <a:srgbClr val="FAFFF5"/>
          </a:solidFill>
        </p:spPr>
        <p:txBody>
          <a:bodyPr wrap="square" rtlCol="0">
            <a:spAutoFit/>
          </a:bodyPr>
          <a:lstStyle/>
          <a:p>
            <a:r>
              <a:rPr lang="en-GB" dirty="0"/>
              <a:t>Back</a:t>
            </a:r>
            <a:r>
              <a:rPr lang="en-GB" baseline="0" dirty="0"/>
              <a:t>ground RGB: 225: 225: 225</a:t>
            </a:r>
            <a:endParaRPr lang="en-GB" dirty="0"/>
          </a:p>
        </p:txBody>
      </p:sp>
      <p:sp>
        <p:nvSpPr>
          <p:cNvPr id="9" name="Rectangle 8"/>
          <p:cNvSpPr/>
          <p:nvPr/>
        </p:nvSpPr>
        <p:spPr>
          <a:xfrm>
            <a:off x="550590" y="1917626"/>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42678" y="1917626"/>
            <a:ext cx="4536504" cy="461665"/>
          </a:xfrm>
          <a:prstGeom prst="rect">
            <a:avLst/>
          </a:prstGeom>
          <a:solidFill>
            <a:srgbClr val="FAFFF5"/>
          </a:solidFill>
        </p:spPr>
        <p:txBody>
          <a:bodyPr wrap="square" rtlCol="0">
            <a:spAutoFit/>
          </a:bodyPr>
          <a:lstStyle/>
          <a:p>
            <a:r>
              <a:rPr lang="en-GB" dirty="0"/>
              <a:t>Header</a:t>
            </a:r>
            <a:r>
              <a:rPr lang="en-GB" baseline="0" dirty="0"/>
              <a:t> RGB: 255: 255: 255</a:t>
            </a:r>
            <a:endParaRPr lang="en-GB" dirty="0"/>
          </a:p>
        </p:txBody>
      </p:sp>
      <p:sp>
        <p:nvSpPr>
          <p:cNvPr id="11" name="Rectangle 10"/>
          <p:cNvSpPr/>
          <p:nvPr/>
        </p:nvSpPr>
        <p:spPr>
          <a:xfrm>
            <a:off x="567358" y="2709714"/>
            <a:ext cx="504056" cy="432048"/>
          </a:xfrm>
          <a:prstGeom prst="rect">
            <a:avLst/>
          </a:prstGeom>
          <a:solidFill>
            <a:srgbClr val="004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342678" y="2709714"/>
            <a:ext cx="5832648" cy="461665"/>
          </a:xfrm>
          <a:prstGeom prst="rect">
            <a:avLst/>
          </a:prstGeom>
          <a:solidFill>
            <a:srgbClr val="FAFFF5"/>
          </a:solidFill>
        </p:spPr>
        <p:txBody>
          <a:bodyPr wrap="square" rtlCol="0">
            <a:spAutoFit/>
          </a:bodyPr>
          <a:lstStyle/>
          <a:p>
            <a:r>
              <a:rPr lang="en-GB" baseline="0" dirty="0"/>
              <a:t>Dark Green RGB: 0: 70: 28</a:t>
            </a:r>
            <a:endParaRPr lang="en-GB" dirty="0"/>
          </a:p>
        </p:txBody>
      </p:sp>
      <p:sp>
        <p:nvSpPr>
          <p:cNvPr id="14" name="TextBox 13"/>
          <p:cNvSpPr txBox="1"/>
          <p:nvPr/>
        </p:nvSpPr>
        <p:spPr>
          <a:xfrm>
            <a:off x="478582" y="4653930"/>
            <a:ext cx="5832648" cy="1569660"/>
          </a:xfrm>
          <a:prstGeom prst="rect">
            <a:avLst/>
          </a:prstGeom>
          <a:solidFill>
            <a:srgbClr val="FAFFF5"/>
          </a:solidFill>
        </p:spPr>
        <p:txBody>
          <a:bodyPr wrap="square" rtlCol="0">
            <a:spAutoFit/>
          </a:bodyPr>
          <a:lstStyle/>
          <a:p>
            <a:r>
              <a:rPr lang="en-GB" baseline="0" dirty="0"/>
              <a:t>Fonts:</a:t>
            </a:r>
          </a:p>
          <a:p>
            <a:r>
              <a:rPr lang="en-GB" baseline="0" dirty="0"/>
              <a:t>	Header/Slide Title: </a:t>
            </a:r>
            <a:r>
              <a:rPr lang="en-GB" b="1" baseline="0" dirty="0">
                <a:latin typeface="Arial" panose="020B0604020202020204" pitchFamily="34" charset="0"/>
                <a:cs typeface="Arial" panose="020B0604020202020204" pitchFamily="34" charset="0"/>
              </a:rPr>
              <a:t>Arial</a:t>
            </a:r>
          </a:p>
          <a:p>
            <a:endParaRPr lang="en-GB" baseline="0" dirty="0">
              <a:latin typeface="Arial" panose="020B0604020202020204" pitchFamily="34" charset="0"/>
              <a:cs typeface="Arial" panose="020B0604020202020204" pitchFamily="34" charset="0"/>
            </a:endParaRPr>
          </a:p>
          <a:p>
            <a:r>
              <a:rPr lang="en-GB" baseline="0" dirty="0">
                <a:latin typeface="Arial" panose="020B0604020202020204" pitchFamily="34" charset="0"/>
                <a:cs typeface="Arial" panose="020B0604020202020204" pitchFamily="34" charset="0"/>
              </a:rPr>
              <a:t>	</a:t>
            </a:r>
            <a:r>
              <a:rPr lang="en-GB" sz="2400" b="0" baseline="0" dirty="0">
                <a:latin typeface="+mn-lt"/>
                <a:cs typeface="Arial" panose="020B0604020202020204" pitchFamily="34" charset="0"/>
              </a:rPr>
              <a:t>Text Body</a:t>
            </a:r>
            <a:r>
              <a:rPr lang="en-GB" sz="2000" b="0" baseline="0" dirty="0">
                <a:latin typeface="Arial" panose="020B0604020202020204" pitchFamily="34" charset="0"/>
                <a:cs typeface="Arial" panose="020B0604020202020204" pitchFamily="34" charset="0"/>
              </a:rPr>
              <a:t>: </a:t>
            </a:r>
            <a:r>
              <a:rPr lang="en-GB" b="1" baseline="0" dirty="0">
                <a:latin typeface="+mn-lt"/>
                <a:cs typeface="Arial" panose="020B0604020202020204" pitchFamily="34" charset="0"/>
              </a:rPr>
              <a:t>Calibri (Body) </a:t>
            </a:r>
            <a:r>
              <a:rPr lang="en-GB" b="1" baseline="0" dirty="0">
                <a:latin typeface="+mn-lt"/>
              </a:rPr>
              <a:t> </a:t>
            </a:r>
            <a:endParaRPr lang="en-GB" b="1" dirty="0">
              <a:latin typeface="+mn-lt"/>
            </a:endParaRPr>
          </a:p>
        </p:txBody>
      </p:sp>
      <p:sp>
        <p:nvSpPr>
          <p:cNvPr id="13" name="Rectangle 12"/>
          <p:cNvSpPr/>
          <p:nvPr/>
        </p:nvSpPr>
        <p:spPr>
          <a:xfrm>
            <a:off x="567358" y="3338141"/>
            <a:ext cx="504056" cy="432048"/>
          </a:xfrm>
          <a:prstGeom prst="rect">
            <a:avLst/>
          </a:prstGeom>
          <a:solidFill>
            <a:srgbClr val="4687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342703" y="3323333"/>
            <a:ext cx="5832648" cy="461665"/>
          </a:xfrm>
          <a:prstGeom prst="rect">
            <a:avLst/>
          </a:prstGeom>
          <a:solidFill>
            <a:srgbClr val="FAFFF5"/>
          </a:solidFill>
        </p:spPr>
        <p:txBody>
          <a:bodyPr wrap="square" rtlCol="0">
            <a:spAutoFit/>
          </a:bodyPr>
          <a:lstStyle/>
          <a:p>
            <a:r>
              <a:rPr lang="en-GB" baseline="0" dirty="0"/>
              <a:t>Medium Green RGB: 70: 135: 65</a:t>
            </a:r>
            <a:endParaRPr lang="en-GB" dirty="0"/>
          </a:p>
        </p:txBody>
      </p:sp>
      <p:sp>
        <p:nvSpPr>
          <p:cNvPr id="16" name="Rectangle 15"/>
          <p:cNvSpPr/>
          <p:nvPr/>
        </p:nvSpPr>
        <p:spPr>
          <a:xfrm>
            <a:off x="567358" y="4005858"/>
            <a:ext cx="504056" cy="432048"/>
          </a:xfrm>
          <a:prstGeom prst="rect">
            <a:avLst/>
          </a:prstGeom>
          <a:solidFill>
            <a:srgbClr val="8CC3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359446" y="4005858"/>
            <a:ext cx="5832648" cy="461665"/>
          </a:xfrm>
          <a:prstGeom prst="rect">
            <a:avLst/>
          </a:prstGeom>
          <a:solidFill>
            <a:srgbClr val="FAFFF5"/>
          </a:solidFill>
        </p:spPr>
        <p:txBody>
          <a:bodyPr wrap="square" rtlCol="0">
            <a:spAutoFit/>
          </a:bodyPr>
          <a:lstStyle/>
          <a:p>
            <a:r>
              <a:rPr lang="en-GB" baseline="0" dirty="0"/>
              <a:t>Light Green RGB: 140: 195: 100</a:t>
            </a:r>
            <a:endParaRPr lang="en-GB" dirty="0"/>
          </a:p>
        </p:txBody>
      </p:sp>
      <p:sp>
        <p:nvSpPr>
          <p:cNvPr id="18" name="Rectangle 17"/>
          <p:cNvSpPr/>
          <p:nvPr/>
        </p:nvSpPr>
        <p:spPr>
          <a:xfrm>
            <a:off x="6351848" y="1217316"/>
            <a:ext cx="504056" cy="432048"/>
          </a:xfrm>
          <a:prstGeom prst="rect">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031310" y="1217316"/>
            <a:ext cx="4824536" cy="461665"/>
          </a:xfrm>
          <a:prstGeom prst="rect">
            <a:avLst/>
          </a:prstGeom>
          <a:solidFill>
            <a:srgbClr val="FAFFF5"/>
          </a:solidFill>
        </p:spPr>
        <p:txBody>
          <a:bodyPr wrap="square" rtlCol="0">
            <a:spAutoFit/>
          </a:bodyPr>
          <a:lstStyle/>
          <a:p>
            <a:r>
              <a:rPr lang="en-GB" baseline="0" dirty="0"/>
              <a:t>Med Grey RGB: 178: 178: 178</a:t>
            </a:r>
            <a:endParaRPr lang="en-GB" dirty="0"/>
          </a:p>
        </p:txBody>
      </p:sp>
      <p:sp>
        <p:nvSpPr>
          <p:cNvPr id="20" name="Rectangle 19"/>
          <p:cNvSpPr/>
          <p:nvPr/>
        </p:nvSpPr>
        <p:spPr>
          <a:xfrm>
            <a:off x="6351848" y="1947243"/>
            <a:ext cx="504056" cy="432048"/>
          </a:xfrm>
          <a:prstGeom prst="rect">
            <a:avLst/>
          </a:prstGeom>
          <a:solidFill>
            <a:srgbClr val="666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031310" y="1951386"/>
            <a:ext cx="4824536" cy="461665"/>
          </a:xfrm>
          <a:prstGeom prst="rect">
            <a:avLst/>
          </a:prstGeom>
          <a:solidFill>
            <a:srgbClr val="FAFFF5"/>
          </a:solidFill>
        </p:spPr>
        <p:txBody>
          <a:bodyPr wrap="square" rtlCol="0">
            <a:spAutoFit/>
          </a:bodyPr>
          <a:lstStyle/>
          <a:p>
            <a:r>
              <a:rPr lang="en-GB" baseline="0" dirty="0"/>
              <a:t>Dark Grey RGB</a:t>
            </a:r>
            <a:r>
              <a:rPr lang="en-GB" baseline="0"/>
              <a:t>: 102: 102: 102</a:t>
            </a:r>
            <a:endParaRPr lang="en-GB" dirty="0"/>
          </a:p>
        </p:txBody>
      </p:sp>
      <p:pic>
        <p:nvPicPr>
          <p:cNvPr id="22" name="Picture 21" descr="Icon&#10;&#10;Description automatically generated">
            <a:extLst>
              <a:ext uri="{FF2B5EF4-FFF2-40B4-BE49-F238E27FC236}">
                <a16:creationId xmlns:a16="http://schemas.microsoft.com/office/drawing/2014/main" id="{82BAB8D3-E8BD-4628-A568-231FB9148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87815" y="6416557"/>
            <a:ext cx="443031" cy="443031"/>
          </a:xfrm>
          <a:prstGeom prst="rect">
            <a:avLst/>
          </a:prstGeom>
        </p:spPr>
      </p:pic>
      <p:sp>
        <p:nvSpPr>
          <p:cNvPr id="23" name="Rectangle 22">
            <a:extLst>
              <a:ext uri="{FF2B5EF4-FFF2-40B4-BE49-F238E27FC236}">
                <a16:creationId xmlns:a16="http://schemas.microsoft.com/office/drawing/2014/main" id="{B18A68F0-C002-4F4D-B383-2D363F48A21E}"/>
              </a:ext>
            </a:extLst>
          </p:cNvPr>
          <p:cNvSpPr/>
          <p:nvPr/>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
        <p:nvSpPr>
          <p:cNvPr id="24" name="Rectangle 23">
            <a:extLst>
              <a:ext uri="{FF2B5EF4-FFF2-40B4-BE49-F238E27FC236}">
                <a16:creationId xmlns:a16="http://schemas.microsoft.com/office/drawing/2014/main" id="{BA0CC8CF-2268-4D51-A028-019E645F0FCA}"/>
              </a:ext>
            </a:extLst>
          </p:cNvPr>
          <p:cNvSpPr/>
          <p:nvPr/>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cxnSp>
        <p:nvCxnSpPr>
          <p:cNvPr id="25" name="Straight Connector 24">
            <a:extLst>
              <a:ext uri="{FF2B5EF4-FFF2-40B4-BE49-F238E27FC236}">
                <a16:creationId xmlns:a16="http://schemas.microsoft.com/office/drawing/2014/main" id="{0682FF87-C7DC-4992-BB36-5E631C0D1703}"/>
              </a:ext>
            </a:extLst>
          </p:cNvPr>
          <p:cNvCxnSpPr/>
          <p:nvPr/>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F0B2623-249B-468C-BB55-6E5B7AE9BBCC}"/>
              </a:ext>
            </a:extLst>
          </p:cNvPr>
          <p:cNvSpPr/>
          <p:nvPr/>
        </p:nvSpPr>
        <p:spPr>
          <a:xfrm>
            <a:off x="550590" y="1187699"/>
            <a:ext cx="504056" cy="432048"/>
          </a:xfrm>
          <a:prstGeom prst="rect">
            <a:avLst/>
          </a:prstGeom>
          <a:solidFill>
            <a:srgbClr val="E1E1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27" name="TextBox 26">
            <a:extLst>
              <a:ext uri="{FF2B5EF4-FFF2-40B4-BE49-F238E27FC236}">
                <a16:creationId xmlns:a16="http://schemas.microsoft.com/office/drawing/2014/main" id="{F80A2F8E-33B8-4BC3-AF2A-68602BBA7C86}"/>
              </a:ext>
            </a:extLst>
          </p:cNvPr>
          <p:cNvSpPr txBox="1"/>
          <p:nvPr/>
        </p:nvSpPr>
        <p:spPr>
          <a:xfrm>
            <a:off x="1342678" y="1187699"/>
            <a:ext cx="4536504" cy="461665"/>
          </a:xfrm>
          <a:prstGeom prst="rect">
            <a:avLst/>
          </a:prstGeom>
          <a:solidFill>
            <a:srgbClr val="FAFFF5"/>
          </a:solidFill>
        </p:spPr>
        <p:txBody>
          <a:bodyPr wrap="square" rtlCol="0">
            <a:spAutoFit/>
          </a:bodyPr>
          <a:lstStyle/>
          <a:p>
            <a:pPr defTabSz="1219102"/>
            <a:r>
              <a:rPr lang="en-GB" dirty="0">
                <a:solidFill>
                  <a:prstClr val="black"/>
                </a:solidFill>
              </a:rPr>
              <a:t>Background RGB: 225: 225: 225</a:t>
            </a:r>
          </a:p>
        </p:txBody>
      </p:sp>
      <p:sp>
        <p:nvSpPr>
          <p:cNvPr id="28" name="Rectangle 27">
            <a:extLst>
              <a:ext uri="{FF2B5EF4-FFF2-40B4-BE49-F238E27FC236}">
                <a16:creationId xmlns:a16="http://schemas.microsoft.com/office/drawing/2014/main" id="{0B6B335B-B58E-4135-B9B6-A4AF1EB3A61F}"/>
              </a:ext>
            </a:extLst>
          </p:cNvPr>
          <p:cNvSpPr/>
          <p:nvPr/>
        </p:nvSpPr>
        <p:spPr>
          <a:xfrm>
            <a:off x="550590" y="1917626"/>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29" name="TextBox 28">
            <a:extLst>
              <a:ext uri="{FF2B5EF4-FFF2-40B4-BE49-F238E27FC236}">
                <a16:creationId xmlns:a16="http://schemas.microsoft.com/office/drawing/2014/main" id="{A2D28FEF-F443-42D0-AD8F-CCDCE03D37E2}"/>
              </a:ext>
            </a:extLst>
          </p:cNvPr>
          <p:cNvSpPr txBox="1"/>
          <p:nvPr/>
        </p:nvSpPr>
        <p:spPr>
          <a:xfrm>
            <a:off x="1342678" y="1917626"/>
            <a:ext cx="4536504" cy="461665"/>
          </a:xfrm>
          <a:prstGeom prst="rect">
            <a:avLst/>
          </a:prstGeom>
          <a:solidFill>
            <a:srgbClr val="FAFFF5"/>
          </a:solidFill>
        </p:spPr>
        <p:txBody>
          <a:bodyPr wrap="square" rtlCol="0">
            <a:spAutoFit/>
          </a:bodyPr>
          <a:lstStyle/>
          <a:p>
            <a:pPr defTabSz="1219102"/>
            <a:r>
              <a:rPr lang="en-GB" dirty="0">
                <a:solidFill>
                  <a:prstClr val="black"/>
                </a:solidFill>
              </a:rPr>
              <a:t>Header RGB: 255: 255: 255</a:t>
            </a:r>
          </a:p>
        </p:txBody>
      </p:sp>
      <p:sp>
        <p:nvSpPr>
          <p:cNvPr id="30" name="Rectangle 29">
            <a:extLst>
              <a:ext uri="{FF2B5EF4-FFF2-40B4-BE49-F238E27FC236}">
                <a16:creationId xmlns:a16="http://schemas.microsoft.com/office/drawing/2014/main" id="{7A7A5878-7455-4018-B3C4-1A55857ADFC8}"/>
              </a:ext>
            </a:extLst>
          </p:cNvPr>
          <p:cNvSpPr/>
          <p:nvPr/>
        </p:nvSpPr>
        <p:spPr>
          <a:xfrm>
            <a:off x="567358" y="2709714"/>
            <a:ext cx="504056" cy="432048"/>
          </a:xfrm>
          <a:prstGeom prst="rect">
            <a:avLst/>
          </a:prstGeom>
          <a:solidFill>
            <a:srgbClr val="004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31" name="TextBox 30">
            <a:extLst>
              <a:ext uri="{FF2B5EF4-FFF2-40B4-BE49-F238E27FC236}">
                <a16:creationId xmlns:a16="http://schemas.microsoft.com/office/drawing/2014/main" id="{9C35C5A8-2D62-42CB-BD62-895180A28F84}"/>
              </a:ext>
            </a:extLst>
          </p:cNvPr>
          <p:cNvSpPr txBox="1"/>
          <p:nvPr/>
        </p:nvSpPr>
        <p:spPr>
          <a:xfrm>
            <a:off x="1342678" y="2709714"/>
            <a:ext cx="5832648" cy="461665"/>
          </a:xfrm>
          <a:prstGeom prst="rect">
            <a:avLst/>
          </a:prstGeom>
          <a:solidFill>
            <a:srgbClr val="FAFFF5"/>
          </a:solidFill>
        </p:spPr>
        <p:txBody>
          <a:bodyPr wrap="square" rtlCol="0">
            <a:spAutoFit/>
          </a:bodyPr>
          <a:lstStyle/>
          <a:p>
            <a:pPr defTabSz="1219102"/>
            <a:r>
              <a:rPr lang="en-GB" dirty="0">
                <a:solidFill>
                  <a:prstClr val="black"/>
                </a:solidFill>
              </a:rPr>
              <a:t>Dark Green RGB: 0: 70: 28</a:t>
            </a:r>
          </a:p>
        </p:txBody>
      </p:sp>
      <p:sp>
        <p:nvSpPr>
          <p:cNvPr id="32" name="TextBox 31">
            <a:extLst>
              <a:ext uri="{FF2B5EF4-FFF2-40B4-BE49-F238E27FC236}">
                <a16:creationId xmlns:a16="http://schemas.microsoft.com/office/drawing/2014/main" id="{C85FFA95-34FF-4685-9222-06487F04C3C9}"/>
              </a:ext>
            </a:extLst>
          </p:cNvPr>
          <p:cNvSpPr txBox="1"/>
          <p:nvPr/>
        </p:nvSpPr>
        <p:spPr>
          <a:xfrm>
            <a:off x="478582" y="4653930"/>
            <a:ext cx="5832648" cy="1569660"/>
          </a:xfrm>
          <a:prstGeom prst="rect">
            <a:avLst/>
          </a:prstGeom>
          <a:solidFill>
            <a:srgbClr val="FAFFF5"/>
          </a:solidFill>
        </p:spPr>
        <p:txBody>
          <a:bodyPr wrap="square" rtlCol="0">
            <a:spAutoFit/>
          </a:bodyPr>
          <a:lstStyle/>
          <a:p>
            <a:pPr defTabSz="1219102"/>
            <a:r>
              <a:rPr lang="en-GB" dirty="0">
                <a:solidFill>
                  <a:prstClr val="black"/>
                </a:solidFill>
              </a:rPr>
              <a:t>Fonts:</a:t>
            </a:r>
          </a:p>
          <a:p>
            <a:pPr defTabSz="1219102"/>
            <a:r>
              <a:rPr lang="en-GB" dirty="0">
                <a:solidFill>
                  <a:prstClr val="black"/>
                </a:solidFill>
              </a:rPr>
              <a:t>	Header/Slide Title: </a:t>
            </a:r>
            <a:r>
              <a:rPr lang="en-GB" b="1" dirty="0">
                <a:solidFill>
                  <a:prstClr val="black"/>
                </a:solidFill>
                <a:latin typeface="Arial" panose="020B0604020202020204" pitchFamily="34" charset="0"/>
                <a:cs typeface="Arial" panose="020B0604020202020204" pitchFamily="34" charset="0"/>
              </a:rPr>
              <a:t>Arial</a:t>
            </a:r>
          </a:p>
          <a:p>
            <a:pPr defTabSz="1219102"/>
            <a:endParaRPr lang="en-GB" dirty="0">
              <a:solidFill>
                <a:prstClr val="black"/>
              </a:solidFill>
              <a:latin typeface="Arial" panose="020B0604020202020204" pitchFamily="34" charset="0"/>
              <a:cs typeface="Arial" panose="020B0604020202020204" pitchFamily="34" charset="0"/>
            </a:endParaRPr>
          </a:p>
          <a:p>
            <a:pPr defTabSz="1219102"/>
            <a:r>
              <a:rPr lang="en-GB" dirty="0">
                <a:solidFill>
                  <a:prstClr val="black"/>
                </a:solidFill>
                <a:latin typeface="Arial" panose="020B0604020202020204" pitchFamily="34" charset="0"/>
                <a:cs typeface="Arial" panose="020B0604020202020204" pitchFamily="34" charset="0"/>
              </a:rPr>
              <a:t>	</a:t>
            </a:r>
            <a:r>
              <a:rPr lang="en-GB" dirty="0">
                <a:solidFill>
                  <a:prstClr val="black"/>
                </a:solidFill>
                <a:cs typeface="Arial" panose="020B0604020202020204" pitchFamily="34" charset="0"/>
              </a:rPr>
              <a:t>Text Body</a:t>
            </a:r>
            <a:r>
              <a:rPr lang="en-GB" sz="2000" dirty="0">
                <a:solidFill>
                  <a:prstClr val="black"/>
                </a:solidFill>
                <a:latin typeface="Arial" panose="020B0604020202020204" pitchFamily="34" charset="0"/>
                <a:cs typeface="Arial" panose="020B0604020202020204" pitchFamily="34" charset="0"/>
              </a:rPr>
              <a:t>: </a:t>
            </a:r>
            <a:r>
              <a:rPr lang="en-GB" b="1" dirty="0">
                <a:solidFill>
                  <a:prstClr val="black"/>
                </a:solidFill>
                <a:cs typeface="Arial" panose="020B0604020202020204" pitchFamily="34" charset="0"/>
              </a:rPr>
              <a:t>Calibri (Body) </a:t>
            </a:r>
            <a:r>
              <a:rPr lang="en-GB" b="1" dirty="0">
                <a:solidFill>
                  <a:prstClr val="black"/>
                </a:solidFill>
              </a:rPr>
              <a:t> </a:t>
            </a:r>
          </a:p>
        </p:txBody>
      </p:sp>
      <p:sp>
        <p:nvSpPr>
          <p:cNvPr id="33" name="Rectangle 32">
            <a:extLst>
              <a:ext uri="{FF2B5EF4-FFF2-40B4-BE49-F238E27FC236}">
                <a16:creationId xmlns:a16="http://schemas.microsoft.com/office/drawing/2014/main" id="{A2831194-B92F-4E17-A08B-ADB7732361E4}"/>
              </a:ext>
            </a:extLst>
          </p:cNvPr>
          <p:cNvSpPr/>
          <p:nvPr/>
        </p:nvSpPr>
        <p:spPr>
          <a:xfrm>
            <a:off x="567358" y="3338141"/>
            <a:ext cx="504056" cy="432048"/>
          </a:xfrm>
          <a:prstGeom prst="rect">
            <a:avLst/>
          </a:prstGeom>
          <a:solidFill>
            <a:srgbClr val="4687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34" name="TextBox 33">
            <a:extLst>
              <a:ext uri="{FF2B5EF4-FFF2-40B4-BE49-F238E27FC236}">
                <a16:creationId xmlns:a16="http://schemas.microsoft.com/office/drawing/2014/main" id="{97DAF184-A88F-4947-BEF4-725193565BC8}"/>
              </a:ext>
            </a:extLst>
          </p:cNvPr>
          <p:cNvSpPr txBox="1"/>
          <p:nvPr/>
        </p:nvSpPr>
        <p:spPr>
          <a:xfrm>
            <a:off x="1342703" y="3323333"/>
            <a:ext cx="5832648" cy="461665"/>
          </a:xfrm>
          <a:prstGeom prst="rect">
            <a:avLst/>
          </a:prstGeom>
          <a:solidFill>
            <a:srgbClr val="FAFFF5"/>
          </a:solidFill>
        </p:spPr>
        <p:txBody>
          <a:bodyPr wrap="square" rtlCol="0">
            <a:spAutoFit/>
          </a:bodyPr>
          <a:lstStyle/>
          <a:p>
            <a:pPr defTabSz="1219102"/>
            <a:r>
              <a:rPr lang="en-GB" dirty="0">
                <a:solidFill>
                  <a:prstClr val="black"/>
                </a:solidFill>
              </a:rPr>
              <a:t>Medium Green RGB: 70: 135: 65</a:t>
            </a:r>
          </a:p>
        </p:txBody>
      </p:sp>
      <p:sp>
        <p:nvSpPr>
          <p:cNvPr id="35" name="Rectangle 34">
            <a:extLst>
              <a:ext uri="{FF2B5EF4-FFF2-40B4-BE49-F238E27FC236}">
                <a16:creationId xmlns:a16="http://schemas.microsoft.com/office/drawing/2014/main" id="{31391797-A875-4447-ADD5-1EFB4E783DCC}"/>
              </a:ext>
            </a:extLst>
          </p:cNvPr>
          <p:cNvSpPr/>
          <p:nvPr/>
        </p:nvSpPr>
        <p:spPr>
          <a:xfrm>
            <a:off x="567358" y="4005858"/>
            <a:ext cx="504056" cy="432048"/>
          </a:xfrm>
          <a:prstGeom prst="rect">
            <a:avLst/>
          </a:prstGeom>
          <a:solidFill>
            <a:srgbClr val="8CC3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36" name="TextBox 35">
            <a:extLst>
              <a:ext uri="{FF2B5EF4-FFF2-40B4-BE49-F238E27FC236}">
                <a16:creationId xmlns:a16="http://schemas.microsoft.com/office/drawing/2014/main" id="{F0A3281F-3D53-411E-AF92-400CB0B70D5B}"/>
              </a:ext>
            </a:extLst>
          </p:cNvPr>
          <p:cNvSpPr txBox="1"/>
          <p:nvPr/>
        </p:nvSpPr>
        <p:spPr>
          <a:xfrm>
            <a:off x="1359446" y="4005858"/>
            <a:ext cx="5832648" cy="461665"/>
          </a:xfrm>
          <a:prstGeom prst="rect">
            <a:avLst/>
          </a:prstGeom>
          <a:solidFill>
            <a:srgbClr val="FAFFF5"/>
          </a:solidFill>
        </p:spPr>
        <p:txBody>
          <a:bodyPr wrap="square" rtlCol="0">
            <a:spAutoFit/>
          </a:bodyPr>
          <a:lstStyle/>
          <a:p>
            <a:pPr defTabSz="1219102"/>
            <a:r>
              <a:rPr lang="en-GB" dirty="0">
                <a:solidFill>
                  <a:prstClr val="black"/>
                </a:solidFill>
              </a:rPr>
              <a:t>Light Green RGB: 140: 195: 100</a:t>
            </a:r>
          </a:p>
        </p:txBody>
      </p:sp>
      <p:sp>
        <p:nvSpPr>
          <p:cNvPr id="37" name="Rectangle 36">
            <a:extLst>
              <a:ext uri="{FF2B5EF4-FFF2-40B4-BE49-F238E27FC236}">
                <a16:creationId xmlns:a16="http://schemas.microsoft.com/office/drawing/2014/main" id="{2D8B8B7D-F888-480F-8C86-18682AD692F1}"/>
              </a:ext>
            </a:extLst>
          </p:cNvPr>
          <p:cNvSpPr/>
          <p:nvPr/>
        </p:nvSpPr>
        <p:spPr>
          <a:xfrm>
            <a:off x="6351848" y="1217316"/>
            <a:ext cx="504056" cy="432048"/>
          </a:xfrm>
          <a:prstGeom prst="rect">
            <a:avLst/>
          </a:prstGeom>
          <a:solidFill>
            <a:srgbClr val="B2B2B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38" name="TextBox 37">
            <a:extLst>
              <a:ext uri="{FF2B5EF4-FFF2-40B4-BE49-F238E27FC236}">
                <a16:creationId xmlns:a16="http://schemas.microsoft.com/office/drawing/2014/main" id="{ABEA6D2F-D466-4BE0-A1E5-87EF94009342}"/>
              </a:ext>
            </a:extLst>
          </p:cNvPr>
          <p:cNvSpPr txBox="1"/>
          <p:nvPr/>
        </p:nvSpPr>
        <p:spPr>
          <a:xfrm>
            <a:off x="7031310" y="1217316"/>
            <a:ext cx="4824536" cy="461665"/>
          </a:xfrm>
          <a:prstGeom prst="rect">
            <a:avLst/>
          </a:prstGeom>
          <a:solidFill>
            <a:srgbClr val="FAFFF5"/>
          </a:solidFill>
        </p:spPr>
        <p:txBody>
          <a:bodyPr wrap="square" rtlCol="0">
            <a:spAutoFit/>
          </a:bodyPr>
          <a:lstStyle/>
          <a:p>
            <a:pPr defTabSz="1219102"/>
            <a:r>
              <a:rPr lang="en-GB" dirty="0">
                <a:solidFill>
                  <a:prstClr val="black"/>
                </a:solidFill>
              </a:rPr>
              <a:t>Med Grey RGB: 178: 178: 178</a:t>
            </a:r>
          </a:p>
        </p:txBody>
      </p:sp>
      <p:sp>
        <p:nvSpPr>
          <p:cNvPr id="39" name="Rectangle 38">
            <a:extLst>
              <a:ext uri="{FF2B5EF4-FFF2-40B4-BE49-F238E27FC236}">
                <a16:creationId xmlns:a16="http://schemas.microsoft.com/office/drawing/2014/main" id="{A2A30CCF-2294-4151-8941-067FF95B2EFE}"/>
              </a:ext>
            </a:extLst>
          </p:cNvPr>
          <p:cNvSpPr/>
          <p:nvPr/>
        </p:nvSpPr>
        <p:spPr>
          <a:xfrm>
            <a:off x="6351848" y="1947243"/>
            <a:ext cx="504056" cy="432048"/>
          </a:xfrm>
          <a:prstGeom prst="rect">
            <a:avLst/>
          </a:prstGeom>
          <a:solidFill>
            <a:srgbClr val="6666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40" name="TextBox 39">
            <a:extLst>
              <a:ext uri="{FF2B5EF4-FFF2-40B4-BE49-F238E27FC236}">
                <a16:creationId xmlns:a16="http://schemas.microsoft.com/office/drawing/2014/main" id="{F596AFDE-9834-4132-BB10-668EFAF3BBD9}"/>
              </a:ext>
            </a:extLst>
          </p:cNvPr>
          <p:cNvSpPr txBox="1"/>
          <p:nvPr/>
        </p:nvSpPr>
        <p:spPr>
          <a:xfrm>
            <a:off x="7031310" y="1951386"/>
            <a:ext cx="4824536" cy="461665"/>
          </a:xfrm>
          <a:prstGeom prst="rect">
            <a:avLst/>
          </a:prstGeom>
          <a:solidFill>
            <a:srgbClr val="FAFFF5"/>
          </a:solidFill>
        </p:spPr>
        <p:txBody>
          <a:bodyPr wrap="square" rtlCol="0">
            <a:spAutoFit/>
          </a:bodyPr>
          <a:lstStyle/>
          <a:p>
            <a:pPr defTabSz="1219102"/>
            <a:r>
              <a:rPr lang="en-GB" dirty="0">
                <a:solidFill>
                  <a:prstClr val="black"/>
                </a:solidFill>
              </a:rPr>
              <a:t>Dark Grey RGB: 178: 178: 178</a:t>
            </a:r>
          </a:p>
        </p:txBody>
      </p:sp>
    </p:spTree>
    <p:extLst>
      <p:ext uri="{BB962C8B-B14F-4D97-AF65-F5344CB8AC3E}">
        <p14:creationId xmlns:p14="http://schemas.microsoft.com/office/powerpoint/2010/main" val="2125195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2"/>
            <a:endParaRPr lang="en-GB">
              <a:solidFill>
                <a:prstClr val="white"/>
              </a:solidFill>
            </a:endParaRPr>
          </a:p>
        </p:txBody>
      </p:sp>
      <p:sp>
        <p:nvSpPr>
          <p:cNvPr id="4" name="Title 1"/>
          <p:cNvSpPr>
            <a:spLocks noGrp="1"/>
          </p:cNvSpPr>
          <p:nvPr>
            <p:ph type="title"/>
          </p:nvPr>
        </p:nvSpPr>
        <p:spPr>
          <a:xfrm>
            <a:off x="118542" y="45419"/>
            <a:ext cx="11827944" cy="418788"/>
          </a:xfrm>
          <a:prstGeom prst="rect">
            <a:avLst/>
          </a:prstGeom>
        </p:spPr>
        <p:txBody>
          <a:bodyPr/>
          <a:lstStyle/>
          <a:p>
            <a:r>
              <a:rPr lang="en-US" dirty="0"/>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457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9054" y="188684"/>
            <a:ext cx="12190413" cy="720247"/>
          </a:xfrm>
          <a:prstGeom prst="rect">
            <a:avLst/>
          </a:prstGeom>
        </p:spPr>
        <p:txBody>
          <a:bodyPr/>
          <a:lstStyle>
            <a:lvl1pPr algn="l">
              <a:defRPr sz="3601">
                <a:solidFill>
                  <a:schemeClr val="bg1"/>
                </a:solidFill>
                <a:latin typeface="+mj-lt"/>
              </a:defRPr>
            </a:lvl1pPr>
            <a:lvl2pPr algn="l">
              <a:defRPr>
                <a:solidFill>
                  <a:schemeClr val="bg1"/>
                </a:solidFill>
                <a:latin typeface="+mj-lt"/>
              </a:defRPr>
            </a:lvl2pPr>
            <a:lvl3pPr algn="l">
              <a:defRPr>
                <a:solidFill>
                  <a:schemeClr val="bg1"/>
                </a:solidFill>
                <a:latin typeface="+mj-lt"/>
              </a:defRPr>
            </a:lvl3pPr>
            <a:lvl4pPr algn="l">
              <a:defRPr>
                <a:solidFill>
                  <a:schemeClr val="bg1"/>
                </a:solidFill>
                <a:latin typeface="+mj-lt"/>
              </a:defRPr>
            </a:lvl4pPr>
            <a:lvl5pPr algn="l">
              <a:defRPr>
                <a:solidFill>
                  <a:schemeClr val="bg1"/>
                </a:solidFill>
                <a:latin typeface="+mj-lt"/>
              </a:defRPr>
            </a:lvl5pPr>
          </a:lstStyle>
          <a:p>
            <a:pPr lvl="0"/>
            <a:r>
              <a:rPr lang="en-US" dirty="0"/>
              <a:t>Click to edit Master text styles</a:t>
            </a:r>
          </a:p>
        </p:txBody>
      </p:sp>
      <p:sp>
        <p:nvSpPr>
          <p:cNvPr id="7" name="Text Placeholder 6"/>
          <p:cNvSpPr>
            <a:spLocks noGrp="1"/>
          </p:cNvSpPr>
          <p:nvPr>
            <p:ph type="body" sz="quarter" idx="11"/>
          </p:nvPr>
        </p:nvSpPr>
        <p:spPr>
          <a:xfrm>
            <a:off x="143915" y="1557699"/>
            <a:ext cx="11902584" cy="4536537"/>
          </a:xfrm>
          <a:prstGeom prst="rect">
            <a:avLst/>
          </a:prstGeom>
        </p:spPr>
        <p:txBody>
          <a:bodyPr/>
          <a:lstStyle>
            <a:lvl1pPr algn="l">
              <a:defRPr>
                <a:latin typeface="+mn-lt"/>
              </a:defRPr>
            </a:lvl1pPr>
            <a:lvl2pPr algn="l">
              <a:defRPr>
                <a:latin typeface="+mn-lt"/>
              </a:defRPr>
            </a:lvl2pPr>
            <a:lvl3pPr algn="l">
              <a:defRPr>
                <a:latin typeface="+mn-lt"/>
              </a:defRPr>
            </a:lvl3pPr>
            <a:lvl4pPr algn="l">
              <a:defRPr>
                <a:latin typeface="+mn-lt"/>
              </a:defRPr>
            </a:lvl4pPr>
            <a:lvl5pPr algn="l">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2"/>
          </p:nvPr>
        </p:nvSpPr>
        <p:spPr>
          <a:xfrm>
            <a:off x="0" y="1125005"/>
            <a:ext cx="12046498" cy="288198"/>
          </a:xfrm>
          <a:prstGeom prst="rect">
            <a:avLst/>
          </a:prstGeom>
        </p:spPr>
        <p:txBody>
          <a:bodyPr/>
          <a:lstStyle>
            <a:lvl1pPr algn="l">
              <a:defRPr sz="1800">
                <a:solidFill>
                  <a:schemeClr val="bg1"/>
                </a:solidFill>
                <a:latin typeface="+mn-lt"/>
              </a:defRPr>
            </a:lvl1pPr>
            <a:lvl2pPr algn="l">
              <a:defRPr sz="1600"/>
            </a:lvl2pPr>
            <a:lvl3pPr algn="l">
              <a:defRPr sz="1400"/>
            </a:lvl3pPr>
            <a:lvl4pPr algn="l">
              <a:defRPr sz="1200"/>
            </a:lvl4pPr>
            <a:lvl5pPr algn="l">
              <a:defRPr sz="1200"/>
            </a:lvl5pPr>
          </a:lstStyle>
          <a:p>
            <a:pPr lvl="0"/>
            <a:r>
              <a:rPr lang="en-US" dirty="0"/>
              <a:t>Click to edit Master text styles</a:t>
            </a:r>
          </a:p>
        </p:txBody>
      </p:sp>
    </p:spTree>
    <p:extLst>
      <p:ext uri="{BB962C8B-B14F-4D97-AF65-F5344CB8AC3E}">
        <p14:creationId xmlns:p14="http://schemas.microsoft.com/office/powerpoint/2010/main" val="35139588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3" name="Rectangle 2"/>
          <p:cNvSpPr/>
          <p:nvPr userDrawn="1"/>
        </p:nvSpPr>
        <p:spPr>
          <a:xfrm>
            <a:off x="8101881" y="13792"/>
            <a:ext cx="4078982"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7" name="TextBox 6"/>
          <p:cNvSpPr txBox="1"/>
          <p:nvPr userDrawn="1"/>
        </p:nvSpPr>
        <p:spPr>
          <a:xfrm>
            <a:off x="9079184" y="1965908"/>
            <a:ext cx="2124376" cy="461665"/>
          </a:xfrm>
          <a:prstGeom prst="rect">
            <a:avLst/>
          </a:prstGeom>
        </p:spPr>
        <p:txBody>
          <a:bodyPr wrap="square" rtlCol="0">
            <a:spAutoFit/>
          </a:bodyPr>
          <a:lstStyle/>
          <a:p>
            <a:pPr algn="ctr"/>
            <a:r>
              <a:rPr lang="en-GB" dirty="0"/>
              <a:t>IMAGE</a:t>
            </a:r>
          </a:p>
        </p:txBody>
      </p:sp>
      <p:sp>
        <p:nvSpPr>
          <p:cNvPr id="9" name="Rectangle 8"/>
          <p:cNvSpPr/>
          <p:nvPr userDrawn="1"/>
        </p:nvSpPr>
        <p:spPr>
          <a:xfrm>
            <a:off x="0" y="13792"/>
            <a:ext cx="7980598"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2928111" y="1965907"/>
            <a:ext cx="2124376" cy="461665"/>
          </a:xfrm>
          <a:prstGeom prst="rect">
            <a:avLst/>
          </a:prstGeom>
        </p:spPr>
        <p:txBody>
          <a:bodyPr wrap="square" rtlCol="0">
            <a:spAutoFit/>
          </a:bodyPr>
          <a:lstStyle/>
          <a:p>
            <a:pPr algn="ctr"/>
            <a:r>
              <a:rPr lang="en-GB" dirty="0"/>
              <a:t>IMAGE</a:t>
            </a:r>
          </a:p>
        </p:txBody>
      </p:sp>
      <p:pic>
        <p:nvPicPr>
          <p:cNvPr id="8" name="Picture 7" descr="Icon&#10;&#10;Description automatically generated">
            <a:extLst>
              <a:ext uri="{FF2B5EF4-FFF2-40B4-BE49-F238E27FC236}">
                <a16:creationId xmlns:a16="http://schemas.microsoft.com/office/drawing/2014/main" id="{B3556918-DB1F-4662-AC15-111A6452C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10" name="Rectangle 9">
            <a:extLst>
              <a:ext uri="{FF2B5EF4-FFF2-40B4-BE49-F238E27FC236}">
                <a16:creationId xmlns:a16="http://schemas.microsoft.com/office/drawing/2014/main" id="{51D978AD-C500-49D8-A0C6-B8BF08502E09}"/>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69463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5" name="Rectangle 4"/>
          <p:cNvSpPr/>
          <p:nvPr userDrawn="1"/>
        </p:nvSpPr>
        <p:spPr>
          <a:xfrm>
            <a:off x="0" y="4509914"/>
            <a:ext cx="12190413" cy="1872208"/>
          </a:xfrm>
          <a:prstGeom prst="rect">
            <a:avLst/>
          </a:prstGeom>
          <a:solidFill>
            <a:srgbClr val="468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6157665" y="4722743"/>
            <a:ext cx="3888432" cy="1508105"/>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Presentation Title</a:t>
            </a:r>
          </a:p>
          <a:p>
            <a:r>
              <a:rPr lang="en-GB" sz="2000" b="1" dirty="0">
                <a:solidFill>
                  <a:schemeClr val="tx1"/>
                </a:solidFill>
                <a:latin typeface="Arial" panose="020B0604020202020204" pitchFamily="34" charset="0"/>
                <a:cs typeface="Arial" panose="020B0604020202020204" pitchFamily="34" charset="0"/>
              </a:rPr>
              <a:t>Name:</a:t>
            </a: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a:t>
            </a:r>
          </a:p>
          <a:p>
            <a:r>
              <a:rPr lang="en-GB" sz="2000" b="1" baseline="0" dirty="0">
                <a:solidFill>
                  <a:schemeClr val="tx1"/>
                </a:solidFill>
                <a:latin typeface="Arial" panose="020B0604020202020204" pitchFamily="34" charset="0"/>
                <a:cs typeface="Arial" panose="020B0604020202020204" pitchFamily="34" charset="0"/>
              </a:rPr>
              <a:t>Location:</a:t>
            </a:r>
            <a:endParaRPr lang="en-GB" sz="2000" b="1" dirty="0">
              <a:solidFill>
                <a:schemeClr val="tx1"/>
              </a:solidFill>
              <a:latin typeface="Arial" panose="020B0604020202020204" pitchFamily="34" charset="0"/>
              <a:cs typeface="Arial" panose="020B0604020202020204" pitchFamily="34" charset="0"/>
            </a:endParaRPr>
          </a:p>
        </p:txBody>
      </p:sp>
      <p:sp>
        <p:nvSpPr>
          <p:cNvPr id="9" name="Rectangle 8"/>
          <p:cNvSpPr/>
          <p:nvPr userDrawn="1"/>
        </p:nvSpPr>
        <p:spPr>
          <a:xfrm>
            <a:off x="-1" y="13792"/>
            <a:ext cx="12180863" cy="436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5052487" y="1965906"/>
            <a:ext cx="2124376" cy="461665"/>
          </a:xfrm>
          <a:prstGeom prst="rect">
            <a:avLst/>
          </a:prstGeom>
        </p:spPr>
        <p:txBody>
          <a:bodyPr wrap="square" rtlCol="0">
            <a:spAutoFit/>
          </a:bodyPr>
          <a:lstStyle/>
          <a:p>
            <a:pPr algn="ctr"/>
            <a:r>
              <a:rPr lang="en-GB" dirty="0"/>
              <a:t>IMAGE</a:t>
            </a:r>
          </a:p>
        </p:txBody>
      </p:sp>
      <p:pic>
        <p:nvPicPr>
          <p:cNvPr id="7" name="Picture 6" descr="Icon&#10;&#10;Description automatically generated">
            <a:extLst>
              <a:ext uri="{FF2B5EF4-FFF2-40B4-BE49-F238E27FC236}">
                <a16:creationId xmlns:a16="http://schemas.microsoft.com/office/drawing/2014/main" id="{BF589763-6747-4399-AD5C-2F3DC94163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8" name="Rectangle 7">
            <a:extLst>
              <a:ext uri="{FF2B5EF4-FFF2-40B4-BE49-F238E27FC236}">
                <a16:creationId xmlns:a16="http://schemas.microsoft.com/office/drawing/2014/main" id="{0C45C4AA-2B9A-4D08-B47C-42999641799A}"/>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501097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Body Slide">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pic>
        <p:nvPicPr>
          <p:cNvPr id="8" name="Picture 7" descr="Icon&#10;&#10;Description automatically generated">
            <a:extLst>
              <a:ext uri="{FF2B5EF4-FFF2-40B4-BE49-F238E27FC236}">
                <a16:creationId xmlns:a16="http://schemas.microsoft.com/office/drawing/2014/main" id="{F56D121E-31DE-446C-A49F-59D258AAF3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11630" y="6416557"/>
            <a:ext cx="443031" cy="443031"/>
          </a:xfrm>
          <a:prstGeom prst="rect">
            <a:avLst/>
          </a:prstGeom>
        </p:spPr>
      </p:pic>
      <p:sp>
        <p:nvSpPr>
          <p:cNvPr id="9" name="Rectangle 8">
            <a:extLst>
              <a:ext uri="{FF2B5EF4-FFF2-40B4-BE49-F238E27FC236}">
                <a16:creationId xmlns:a16="http://schemas.microsoft.com/office/drawing/2014/main" id="{311F64A6-F685-4357-B6CC-594CDBBDCEBE}"/>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06062140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0"/>
          </p:nvPr>
        </p:nvSpPr>
        <p:spPr>
          <a:xfrm>
            <a:off x="478582" y="909514"/>
            <a:ext cx="11233248" cy="5112568"/>
          </a:xfrm>
          <a:prstGeom prst="rect">
            <a:avLst/>
          </a:prstGeo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Icon&#10;&#10;Description automatically generated">
            <a:extLst>
              <a:ext uri="{FF2B5EF4-FFF2-40B4-BE49-F238E27FC236}">
                <a16:creationId xmlns:a16="http://schemas.microsoft.com/office/drawing/2014/main" id="{1A801A2D-6DBF-4C06-9766-208D191761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7" name="Rectangle 6">
            <a:extLst>
              <a:ext uri="{FF2B5EF4-FFF2-40B4-BE49-F238E27FC236}">
                <a16:creationId xmlns:a16="http://schemas.microsoft.com/office/drawing/2014/main" id="{6399139E-40F0-4A99-997A-B85360725CBD}"/>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589651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6" name="Content Placeholder 7"/>
          <p:cNvSpPr>
            <a:spLocks noGrp="1"/>
          </p:cNvSpPr>
          <p:nvPr>
            <p:ph sz="quarter" idx="10"/>
          </p:nvPr>
        </p:nvSpPr>
        <p:spPr>
          <a:xfrm>
            <a:off x="6023198" y="836712"/>
            <a:ext cx="5616624" cy="5184576"/>
          </a:xfrm>
          <a:prstGeom prst="rect">
            <a:avLst/>
          </a:prstGeo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p:cNvSpPr>
            <a:spLocks noGrp="1"/>
          </p:cNvSpPr>
          <p:nvPr>
            <p:ph type="pic" sz="quarter" idx="11"/>
          </p:nvPr>
        </p:nvSpPr>
        <p:spPr>
          <a:xfrm>
            <a:off x="479375" y="835818"/>
            <a:ext cx="5184775" cy="5184775"/>
          </a:xfrm>
          <a:prstGeom prst="rect">
            <a:avLst/>
          </a:prstGeom>
        </p:spPr>
        <p:txBody>
          <a:bodyPr/>
          <a:lstStyle/>
          <a:p>
            <a:r>
              <a:rPr lang="en-US"/>
              <a:t>Click icon to add picture</a:t>
            </a:r>
            <a:endParaRPr lang="en-GB"/>
          </a:p>
        </p:txBody>
      </p:sp>
      <p:pic>
        <p:nvPicPr>
          <p:cNvPr id="8" name="Picture 7" descr="Icon&#10;&#10;Description automatically generated">
            <a:extLst>
              <a:ext uri="{FF2B5EF4-FFF2-40B4-BE49-F238E27FC236}">
                <a16:creationId xmlns:a16="http://schemas.microsoft.com/office/drawing/2014/main" id="{1D4E20DF-04B1-4D9C-B0C5-554D02C1B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9" name="Rectangle 8">
            <a:extLst>
              <a:ext uri="{FF2B5EF4-FFF2-40B4-BE49-F238E27FC236}">
                <a16:creationId xmlns:a16="http://schemas.microsoft.com/office/drawing/2014/main" id="{92A91861-4391-404F-84F4-5BBEC4042C61}"/>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70174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Main Body Slide">
    <p:spTree>
      <p:nvGrpSpPr>
        <p:cNvPr id="1" name=""/>
        <p:cNvGrpSpPr/>
        <p:nvPr/>
      </p:nvGrpSpPr>
      <p:grpSpPr>
        <a:xfrm>
          <a:off x="0" y="0"/>
          <a:ext cx="0" cy="0"/>
          <a:chOff x="0" y="0"/>
          <a:chExt cx="0" cy="0"/>
        </a:xfrm>
      </p:grpSpPr>
      <p:sp>
        <p:nvSpPr>
          <p:cNvPr id="3" name="Rectangle 2"/>
          <p:cNvSpPr/>
          <p:nvPr userDrawn="1"/>
        </p:nvSpPr>
        <p:spPr>
          <a:xfrm>
            <a:off x="0" y="-501"/>
            <a:ext cx="12190413" cy="510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118542" y="45419"/>
            <a:ext cx="11827944" cy="418788"/>
          </a:xfrm>
          <a:prstGeom prst="rect">
            <a:avLst/>
          </a:prstGeom>
        </p:spPr>
        <p:txBody>
          <a:bodyPr/>
          <a:lstStyle/>
          <a:p>
            <a:r>
              <a:rPr lang="en-US"/>
              <a:t>Click to edit Master title style</a:t>
            </a:r>
            <a:endParaRPr lang="en-GB" dirty="0"/>
          </a:p>
        </p:txBody>
      </p:sp>
      <p:cxnSp>
        <p:nvCxnSpPr>
          <p:cNvPr id="5" name="Straight Connector 4"/>
          <p:cNvCxnSpPr/>
          <p:nvPr userDrawn="1"/>
        </p:nvCxnSpPr>
        <p:spPr>
          <a:xfrm>
            <a:off x="0" y="549474"/>
            <a:ext cx="12190413" cy="0"/>
          </a:xfrm>
          <a:prstGeom prst="line">
            <a:avLst/>
          </a:prstGeom>
          <a:ln w="57150">
            <a:solidFill>
              <a:srgbClr val="00461C"/>
            </a:solidFill>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sz="quarter" idx="10"/>
          </p:nvPr>
        </p:nvSpPr>
        <p:spPr>
          <a:xfrm>
            <a:off x="478582" y="909514"/>
            <a:ext cx="5616624" cy="5112568"/>
          </a:xfrm>
          <a:prstGeom prst="rect">
            <a:avLst/>
          </a:prstGeom>
        </p:spPr>
        <p:txBody>
          <a:bodyPr/>
          <a:lstStyle>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Picture Placeholder 5"/>
          <p:cNvSpPr>
            <a:spLocks noGrp="1"/>
          </p:cNvSpPr>
          <p:nvPr>
            <p:ph type="pic" sz="quarter" idx="11"/>
          </p:nvPr>
        </p:nvSpPr>
        <p:spPr>
          <a:xfrm>
            <a:off x="6454775" y="909638"/>
            <a:ext cx="5184775" cy="5184775"/>
          </a:xfrm>
          <a:prstGeom prst="rect">
            <a:avLst/>
          </a:prstGeom>
        </p:spPr>
        <p:txBody>
          <a:bodyPr/>
          <a:lstStyle/>
          <a:p>
            <a:r>
              <a:rPr lang="en-US"/>
              <a:t>Click icon to add picture</a:t>
            </a:r>
            <a:endParaRPr lang="en-GB"/>
          </a:p>
        </p:txBody>
      </p:sp>
      <p:pic>
        <p:nvPicPr>
          <p:cNvPr id="7" name="Picture 6" descr="Icon&#10;&#10;Description automatically generated">
            <a:extLst>
              <a:ext uri="{FF2B5EF4-FFF2-40B4-BE49-F238E27FC236}">
                <a16:creationId xmlns:a16="http://schemas.microsoft.com/office/drawing/2014/main" id="{0F31E88E-E157-4212-8283-91EFE0DC4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7815" y="6416557"/>
            <a:ext cx="443031" cy="443031"/>
          </a:xfrm>
          <a:prstGeom prst="rect">
            <a:avLst/>
          </a:prstGeom>
        </p:spPr>
      </p:pic>
      <p:sp>
        <p:nvSpPr>
          <p:cNvPr id="9" name="Rectangle 8">
            <a:extLst>
              <a:ext uri="{FF2B5EF4-FFF2-40B4-BE49-F238E27FC236}">
                <a16:creationId xmlns:a16="http://schemas.microsoft.com/office/drawing/2014/main" id="{DB85B1BC-70D5-47D8-997D-DBE650459944}"/>
              </a:ext>
            </a:extLst>
          </p:cNvPr>
          <p:cNvSpPr/>
          <p:nvPr userDrawn="1"/>
        </p:nvSpPr>
        <p:spPr>
          <a:xfrm>
            <a:off x="2638822" y="6601788"/>
            <a:ext cx="3976538" cy="338554"/>
          </a:xfrm>
          <a:prstGeom prst="rect">
            <a:avLst/>
          </a:prstGeom>
        </p:spPr>
        <p:txBody>
          <a:bodyPr wrap="none">
            <a:spAutoFit/>
          </a:bodyPr>
          <a:lstStyle/>
          <a:p>
            <a:pPr algn="ctr"/>
            <a:r>
              <a:rPr lang="en-US" sz="1600" b="0" i="0" dirty="0">
                <a:solidFill>
                  <a:schemeClr val="bg1"/>
                </a:solidFill>
                <a:latin typeface="Dubai" panose="020B0503030403030204" pitchFamily="34" charset="-78"/>
                <a:cs typeface="Dubai" panose="020B0503030403030204" pitchFamily="34" charset="-78"/>
              </a:rPr>
              <a:t>W</a:t>
            </a:r>
            <a:r>
              <a:rPr lang="en-US" sz="1300" b="0" i="0" dirty="0">
                <a:solidFill>
                  <a:schemeClr val="bg1"/>
                </a:solidFill>
                <a:latin typeface="Dubai" panose="020B0503030403030204" pitchFamily="34" charset="-78"/>
                <a:cs typeface="Dubai" panose="020B0503030403030204" pitchFamily="34" charset="-78"/>
              </a:rPr>
              <a:t>ORKING</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ODAY</a:t>
            </a:r>
            <a:r>
              <a:rPr lang="en-US" sz="1600" b="0" i="0" dirty="0">
                <a:solidFill>
                  <a:schemeClr val="bg1"/>
                </a:solidFill>
                <a:latin typeface="Dubai" panose="020B0503030403030204" pitchFamily="34" charset="-78"/>
                <a:cs typeface="Dubai" panose="020B0503030403030204" pitchFamily="34" charset="-78"/>
              </a:rPr>
              <a:t> F</a:t>
            </a:r>
            <a:r>
              <a:rPr lang="en-US" sz="1300" b="0" i="0" dirty="0">
                <a:solidFill>
                  <a:schemeClr val="bg1"/>
                </a:solidFill>
                <a:latin typeface="Dubai" panose="020B0503030403030204" pitchFamily="34" charset="-78"/>
                <a:cs typeface="Dubai" panose="020B0503030403030204" pitchFamily="34" charset="-78"/>
              </a:rPr>
              <a:t>OR</a:t>
            </a:r>
            <a:r>
              <a:rPr lang="en-US" sz="1600" b="0" i="0" dirty="0">
                <a:solidFill>
                  <a:schemeClr val="bg1"/>
                </a:solidFill>
                <a:latin typeface="Dubai" panose="020B0503030403030204" pitchFamily="34" charset="-78"/>
                <a:cs typeface="Dubai" panose="020B0503030403030204" pitchFamily="34" charset="-78"/>
              </a:rPr>
              <a:t> A H</a:t>
            </a:r>
            <a:r>
              <a:rPr lang="en-US" sz="1300" b="0" i="0" dirty="0">
                <a:solidFill>
                  <a:schemeClr val="bg1"/>
                </a:solidFill>
                <a:latin typeface="Dubai" panose="020B0503030403030204" pitchFamily="34" charset="-78"/>
                <a:cs typeface="Dubai" panose="020B0503030403030204" pitchFamily="34" charset="-78"/>
              </a:rPr>
              <a:t>EALTHIER</a:t>
            </a:r>
            <a:r>
              <a:rPr lang="en-US" sz="1600" b="0" i="0" dirty="0">
                <a:solidFill>
                  <a:schemeClr val="bg1"/>
                </a:solidFill>
                <a:latin typeface="Dubai" panose="020B0503030403030204" pitchFamily="34" charset="-78"/>
                <a:cs typeface="Dubai" panose="020B0503030403030204" pitchFamily="34" charset="-78"/>
              </a:rPr>
              <a:t> T</a:t>
            </a:r>
            <a:r>
              <a:rPr lang="en-US" sz="1300" b="0" i="0" dirty="0">
                <a:solidFill>
                  <a:schemeClr val="bg1"/>
                </a:solidFill>
                <a:latin typeface="Dubai" panose="020B0503030403030204" pitchFamily="34" charset="-78"/>
                <a:cs typeface="Dubai" panose="020B0503030403030204" pitchFamily="34" charset="-78"/>
              </a:rPr>
              <a:t>OMORROW</a:t>
            </a:r>
            <a:endParaRPr lang="en-GB" sz="1300" b="0" i="0" u="sng" dirty="0">
              <a:solidFill>
                <a:schemeClr val="bg1"/>
              </a:solidFill>
              <a:latin typeface="Dubai" panose="020B0503030403030204" pitchFamily="34" charset="-78"/>
              <a:cs typeface="Dubai" panose="020B0503030403030204" pitchFamily="34" charset="-78"/>
            </a:endParaRPr>
          </a:p>
        </p:txBody>
      </p:sp>
    </p:spTree>
    <p:extLst>
      <p:ext uri="{BB962C8B-B14F-4D97-AF65-F5344CB8AC3E}">
        <p14:creationId xmlns:p14="http://schemas.microsoft.com/office/powerpoint/2010/main" val="353965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8.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image" Target="../media/image10.png"/><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1E1E1"/>
        </a:solidFill>
        <a:effectLst/>
      </p:bgPr>
    </p:bg>
    <p:spTree>
      <p:nvGrpSpPr>
        <p:cNvPr id="1" name=""/>
        <p:cNvGrpSpPr/>
        <p:nvPr/>
      </p:nvGrpSpPr>
      <p:grpSpPr>
        <a:xfrm>
          <a:off x="0" y="0"/>
          <a:ext cx="0" cy="0"/>
          <a:chOff x="0" y="0"/>
          <a:chExt cx="0" cy="0"/>
        </a:xfrm>
      </p:grpSpPr>
      <p:sp>
        <p:nvSpPr>
          <p:cNvPr id="7" name="Rectangle 6"/>
          <p:cNvSpPr/>
          <p:nvPr userDrawn="1"/>
        </p:nvSpPr>
        <p:spPr>
          <a:xfrm>
            <a:off x="0" y="6382122"/>
            <a:ext cx="12190413" cy="502670"/>
          </a:xfrm>
          <a:prstGeom prst="rect">
            <a:avLst/>
          </a:prstGeom>
          <a:gradFill>
            <a:gsLst>
              <a:gs pos="0">
                <a:srgbClr val="00461C"/>
              </a:gs>
              <a:gs pos="98000">
                <a:srgbClr val="89C76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7" tIns="60948" rIns="121897" bIns="60948" rtlCol="0" anchor="ctr"/>
          <a:lstStyle/>
          <a:p>
            <a:pPr algn="ctr"/>
            <a:endParaRPr lang="en-GB">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grpSp>
        <p:nvGrpSpPr>
          <p:cNvPr id="2" name="Group 1"/>
          <p:cNvGrpSpPr/>
          <p:nvPr userDrawn="1"/>
        </p:nvGrpSpPr>
        <p:grpSpPr>
          <a:xfrm>
            <a:off x="10343678" y="6405720"/>
            <a:ext cx="1530335" cy="455474"/>
            <a:chOff x="6118373" y="4903284"/>
            <a:chExt cx="1530335" cy="455474"/>
          </a:xfrm>
        </p:grpSpPr>
        <p:pic>
          <p:nvPicPr>
            <p:cNvPr id="1026" name="Picture 2" descr="S:\Working Environment SU\Marketing\Public\Images\Branding\Casella Logos and Icons\Vibration\vibration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7157457" y="4903284"/>
              <a:ext cx="491251" cy="45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Working Environment SU\Marketing\Public\Images\Branding\Casella Logos and Icons\Noise Icons\Casella-Icons.png"/>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6118373" y="4919328"/>
              <a:ext cx="519265" cy="4384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Working Environment SU\Marketing\Public\Images\Branding\Casella Logos and Icons\Dust icons\Dust-Icon-no-background-.png"/>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6682467" y="4918360"/>
              <a:ext cx="474990" cy="44039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C:\Users\NathanSanicharane\Desktop\CASELLA-NEW-White-grad.png"/>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30374" y="6434378"/>
            <a:ext cx="2592288" cy="39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239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2" r:id="rId6"/>
    <p:sldLayoutId id="2147483690" r:id="rId7"/>
    <p:sldLayoutId id="2147483693" r:id="rId8"/>
    <p:sldLayoutId id="2147483691" r:id="rId9"/>
    <p:sldLayoutId id="2147483692" r:id="rId10"/>
    <p:sldLayoutId id="2147483694" r:id="rId11"/>
    <p:sldLayoutId id="2147483695" r:id="rId12"/>
    <p:sldLayoutId id="2147483696" r:id="rId13"/>
    <p:sldLayoutId id="2147483697" r:id="rId14"/>
    <p:sldLayoutId id="2147483689" r:id="rId15"/>
    <p:sldLayoutId id="2147483654" r:id="rId16"/>
    <p:sldLayoutId id="2147483698" r:id="rId17"/>
    <p:sldLayoutId id="2147483699" r:id="rId18"/>
  </p:sldLayoutIdLst>
  <p:txStyles>
    <p:titleStyle>
      <a:lvl1pPr marL="0" algn="l" defTabSz="1219102" rtl="0" eaLnBrk="1" latinLnBrk="0" hangingPunct="1">
        <a:spcBef>
          <a:spcPct val="0"/>
        </a:spcBef>
        <a:buNone/>
        <a:defRPr lang="en-GB" sz="2400" b="1" kern="1200" dirty="0">
          <a:solidFill>
            <a:srgbClr val="00461C"/>
          </a:solidFill>
          <a:latin typeface="Arial" panose="020B0604020202020204" pitchFamily="34" charset="0"/>
          <a:ea typeface="+mn-ea"/>
          <a:cs typeface="Arial" panose="020B0604020202020204" pitchFamily="34" charset="0"/>
        </a:defRPr>
      </a:lvl1pPr>
    </p:titleStyle>
    <p:bodyStyle>
      <a:lvl1pPr marL="457163" indent="-457163" algn="l" defTabSz="1219102"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990520" indent="-380968" algn="l" defTabSz="1219102"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523877" indent="-304775" algn="l" defTabSz="1219102"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2133427" indent="-304775" algn="l" defTabSz="1219102"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742977" indent="-304775" algn="l" defTabSz="1219102"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3352528"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79"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30"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180"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02" rtl="0" eaLnBrk="1" latinLnBrk="0" hangingPunct="1">
        <a:defRPr sz="2400" kern="1200">
          <a:solidFill>
            <a:schemeClr val="tx1"/>
          </a:solidFill>
          <a:latin typeface="+mn-lt"/>
          <a:ea typeface="+mn-ea"/>
          <a:cs typeface="+mn-cs"/>
        </a:defRPr>
      </a:lvl1pPr>
      <a:lvl2pPr marL="609551" algn="l" defTabSz="1219102" rtl="0" eaLnBrk="1" latinLnBrk="0" hangingPunct="1">
        <a:defRPr sz="2400" kern="1200">
          <a:solidFill>
            <a:schemeClr val="tx1"/>
          </a:solidFill>
          <a:latin typeface="+mn-lt"/>
          <a:ea typeface="+mn-ea"/>
          <a:cs typeface="+mn-cs"/>
        </a:defRPr>
      </a:lvl2pPr>
      <a:lvl3pPr marL="1219102" algn="l" defTabSz="1219102" rtl="0" eaLnBrk="1" latinLnBrk="0" hangingPunct="1">
        <a:defRPr sz="2400" kern="1200">
          <a:solidFill>
            <a:schemeClr val="tx1"/>
          </a:solidFill>
          <a:latin typeface="+mn-lt"/>
          <a:ea typeface="+mn-ea"/>
          <a:cs typeface="+mn-cs"/>
        </a:defRPr>
      </a:lvl3pPr>
      <a:lvl4pPr marL="1828652" algn="l" defTabSz="1219102" rtl="0" eaLnBrk="1" latinLnBrk="0" hangingPunct="1">
        <a:defRPr sz="2400" kern="1200">
          <a:solidFill>
            <a:schemeClr val="tx1"/>
          </a:solidFill>
          <a:latin typeface="+mn-lt"/>
          <a:ea typeface="+mn-ea"/>
          <a:cs typeface="+mn-cs"/>
        </a:defRPr>
      </a:lvl4pPr>
      <a:lvl5pPr marL="2438202" algn="l" defTabSz="1219102" rtl="0" eaLnBrk="1" latinLnBrk="0" hangingPunct="1">
        <a:defRPr sz="2400" kern="1200">
          <a:solidFill>
            <a:schemeClr val="tx1"/>
          </a:solidFill>
          <a:latin typeface="+mn-lt"/>
          <a:ea typeface="+mn-ea"/>
          <a:cs typeface="+mn-cs"/>
        </a:defRPr>
      </a:lvl5pPr>
      <a:lvl6pPr marL="3047753" algn="l" defTabSz="1219102" rtl="0" eaLnBrk="1" latinLnBrk="0" hangingPunct="1">
        <a:defRPr sz="2400" kern="1200">
          <a:solidFill>
            <a:schemeClr val="tx1"/>
          </a:solidFill>
          <a:latin typeface="+mn-lt"/>
          <a:ea typeface="+mn-ea"/>
          <a:cs typeface="+mn-cs"/>
        </a:defRPr>
      </a:lvl6pPr>
      <a:lvl7pPr marL="3657304" algn="l" defTabSz="1219102" rtl="0" eaLnBrk="1" latinLnBrk="0" hangingPunct="1">
        <a:defRPr sz="2400" kern="1200">
          <a:solidFill>
            <a:schemeClr val="tx1"/>
          </a:solidFill>
          <a:latin typeface="+mn-lt"/>
          <a:ea typeface="+mn-ea"/>
          <a:cs typeface="+mn-cs"/>
        </a:defRPr>
      </a:lvl7pPr>
      <a:lvl8pPr marL="4266854" algn="l" defTabSz="1219102" rtl="0" eaLnBrk="1" latinLnBrk="0" hangingPunct="1">
        <a:defRPr sz="2400" kern="1200">
          <a:solidFill>
            <a:schemeClr val="tx1"/>
          </a:solidFill>
          <a:latin typeface="+mn-lt"/>
          <a:ea typeface="+mn-ea"/>
          <a:cs typeface="+mn-cs"/>
        </a:defRPr>
      </a:lvl8pPr>
      <a:lvl9pPr marL="4876405" algn="l" defTabSz="121910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1E1E1"/>
        </a:solidFill>
        <a:effectLst/>
      </p:bgPr>
    </p:bg>
    <p:spTree>
      <p:nvGrpSpPr>
        <p:cNvPr id="1" name=""/>
        <p:cNvGrpSpPr/>
        <p:nvPr/>
      </p:nvGrpSpPr>
      <p:grpSpPr>
        <a:xfrm>
          <a:off x="0" y="0"/>
          <a:ext cx="0" cy="0"/>
          <a:chOff x="0" y="0"/>
          <a:chExt cx="0" cy="0"/>
        </a:xfrm>
      </p:grpSpPr>
      <p:sp>
        <p:nvSpPr>
          <p:cNvPr id="7" name="Rectangle 6"/>
          <p:cNvSpPr/>
          <p:nvPr/>
        </p:nvSpPr>
        <p:spPr>
          <a:xfrm>
            <a:off x="0" y="6382122"/>
            <a:ext cx="12190413" cy="502670"/>
          </a:xfrm>
          <a:prstGeom prst="rect">
            <a:avLst/>
          </a:prstGeom>
          <a:gradFill>
            <a:gsLst>
              <a:gs pos="0">
                <a:srgbClr val="00461C"/>
              </a:gs>
              <a:gs pos="98000">
                <a:srgbClr val="89C76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97" tIns="60948" rIns="121897" bIns="60948" rtlCol="0" anchor="ctr"/>
          <a:lstStyle/>
          <a:p>
            <a:pPr algn="ctr"/>
            <a:endParaRPr lang="en-GB">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grpSp>
        <p:nvGrpSpPr>
          <p:cNvPr id="2" name="Group 1"/>
          <p:cNvGrpSpPr/>
          <p:nvPr/>
        </p:nvGrpSpPr>
        <p:grpSpPr>
          <a:xfrm>
            <a:off x="10343678" y="6405720"/>
            <a:ext cx="1530335" cy="455474"/>
            <a:chOff x="6118373" y="4903284"/>
            <a:chExt cx="1530335" cy="455474"/>
          </a:xfrm>
        </p:grpSpPr>
        <p:pic>
          <p:nvPicPr>
            <p:cNvPr id="1026" name="Picture 2" descr="S:\Working Environment SU\Marketing\Public\Images\Branding\Casella Logos and Icons\Vibration\vibration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7157457" y="4903284"/>
              <a:ext cx="491251" cy="455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Working Environment SU\Marketing\Public\Images\Branding\Casella Logos and Icons\Noise Icons\Casella-Icons.png"/>
            <p:cNvPicPr>
              <a:picLocks noChangeAspect="1" noChangeArrowheads="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6118373" y="4919328"/>
              <a:ext cx="519265" cy="43846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Working Environment SU\Marketing\Public\Images\Branding\Casella Logos and Icons\Dust icons\Dust-Icon-no-background-.png"/>
            <p:cNvPicPr>
              <a:picLocks noChangeAspect="1" noChangeArrowheads="1"/>
            </p:cNvPicPr>
            <p:nvPr userDrawn="1"/>
          </p:nvPicPr>
          <p:blipFill>
            <a:blip r:embed="rId22" cstate="screen">
              <a:extLst>
                <a:ext uri="{28A0092B-C50C-407E-A947-70E740481C1C}">
                  <a14:useLocalDpi xmlns:a14="http://schemas.microsoft.com/office/drawing/2010/main"/>
                </a:ext>
              </a:extLst>
            </a:blip>
            <a:srcRect/>
            <a:stretch>
              <a:fillRect/>
            </a:stretch>
          </p:blipFill>
          <p:spPr bwMode="auto">
            <a:xfrm>
              <a:off x="6682467" y="4918360"/>
              <a:ext cx="474990" cy="44039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p:cNvPicPr>
            <a:picLocks noChangeAspect="1" noChangeArrowheads="1"/>
          </p:cNvPicPr>
          <p:nvPr/>
        </p:nvPicPr>
        <p:blipFill>
          <a:blip r:embed="rId23" cstate="screen">
            <a:extLst>
              <a:ext uri="{28A0092B-C50C-407E-A947-70E740481C1C}">
                <a14:useLocalDpi xmlns:a14="http://schemas.microsoft.com/office/drawing/2010/main"/>
              </a:ext>
            </a:extLst>
          </a:blip>
          <a:srcRect/>
          <a:stretch/>
        </p:blipFill>
        <p:spPr bwMode="auto">
          <a:xfrm>
            <a:off x="118542" y="6389236"/>
            <a:ext cx="1598601" cy="48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0083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xStyles>
    <p:titleStyle>
      <a:lvl1pPr marL="0" algn="l" defTabSz="1219102" rtl="0" eaLnBrk="1" latinLnBrk="0" hangingPunct="1">
        <a:spcBef>
          <a:spcPct val="0"/>
        </a:spcBef>
        <a:buNone/>
        <a:defRPr lang="en-GB" sz="2400" b="1" kern="1200" dirty="0">
          <a:solidFill>
            <a:srgbClr val="00461C"/>
          </a:solidFill>
          <a:latin typeface="Arial" panose="020B0604020202020204" pitchFamily="34" charset="0"/>
          <a:ea typeface="+mn-ea"/>
          <a:cs typeface="Arial" panose="020B0604020202020204" pitchFamily="34" charset="0"/>
        </a:defRPr>
      </a:lvl1pPr>
    </p:titleStyle>
    <p:bodyStyle>
      <a:lvl1pPr marL="457163" indent="-457163" algn="l" defTabSz="1219102"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990520" indent="-380968" algn="l" defTabSz="1219102"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523877" indent="-304775" algn="l" defTabSz="1219102"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2133427" indent="-304775" algn="l" defTabSz="1219102"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742977" indent="-304775" algn="l" defTabSz="1219102"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3352528"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79"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630"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180" indent="-304775" algn="l" defTabSz="1219102"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02" rtl="0" eaLnBrk="1" latinLnBrk="0" hangingPunct="1">
        <a:defRPr sz="2400" kern="1200">
          <a:solidFill>
            <a:schemeClr val="tx1"/>
          </a:solidFill>
          <a:latin typeface="+mn-lt"/>
          <a:ea typeface="+mn-ea"/>
          <a:cs typeface="+mn-cs"/>
        </a:defRPr>
      </a:lvl1pPr>
      <a:lvl2pPr marL="609551" algn="l" defTabSz="1219102" rtl="0" eaLnBrk="1" latinLnBrk="0" hangingPunct="1">
        <a:defRPr sz="2400" kern="1200">
          <a:solidFill>
            <a:schemeClr val="tx1"/>
          </a:solidFill>
          <a:latin typeface="+mn-lt"/>
          <a:ea typeface="+mn-ea"/>
          <a:cs typeface="+mn-cs"/>
        </a:defRPr>
      </a:lvl2pPr>
      <a:lvl3pPr marL="1219102" algn="l" defTabSz="1219102" rtl="0" eaLnBrk="1" latinLnBrk="0" hangingPunct="1">
        <a:defRPr sz="2400" kern="1200">
          <a:solidFill>
            <a:schemeClr val="tx1"/>
          </a:solidFill>
          <a:latin typeface="+mn-lt"/>
          <a:ea typeface="+mn-ea"/>
          <a:cs typeface="+mn-cs"/>
        </a:defRPr>
      </a:lvl3pPr>
      <a:lvl4pPr marL="1828652" algn="l" defTabSz="1219102" rtl="0" eaLnBrk="1" latinLnBrk="0" hangingPunct="1">
        <a:defRPr sz="2400" kern="1200">
          <a:solidFill>
            <a:schemeClr val="tx1"/>
          </a:solidFill>
          <a:latin typeface="+mn-lt"/>
          <a:ea typeface="+mn-ea"/>
          <a:cs typeface="+mn-cs"/>
        </a:defRPr>
      </a:lvl4pPr>
      <a:lvl5pPr marL="2438202" algn="l" defTabSz="1219102" rtl="0" eaLnBrk="1" latinLnBrk="0" hangingPunct="1">
        <a:defRPr sz="2400" kern="1200">
          <a:solidFill>
            <a:schemeClr val="tx1"/>
          </a:solidFill>
          <a:latin typeface="+mn-lt"/>
          <a:ea typeface="+mn-ea"/>
          <a:cs typeface="+mn-cs"/>
        </a:defRPr>
      </a:lvl5pPr>
      <a:lvl6pPr marL="3047753" algn="l" defTabSz="1219102" rtl="0" eaLnBrk="1" latinLnBrk="0" hangingPunct="1">
        <a:defRPr sz="2400" kern="1200">
          <a:solidFill>
            <a:schemeClr val="tx1"/>
          </a:solidFill>
          <a:latin typeface="+mn-lt"/>
          <a:ea typeface="+mn-ea"/>
          <a:cs typeface="+mn-cs"/>
        </a:defRPr>
      </a:lvl6pPr>
      <a:lvl7pPr marL="3657304" algn="l" defTabSz="1219102" rtl="0" eaLnBrk="1" latinLnBrk="0" hangingPunct="1">
        <a:defRPr sz="2400" kern="1200">
          <a:solidFill>
            <a:schemeClr val="tx1"/>
          </a:solidFill>
          <a:latin typeface="+mn-lt"/>
          <a:ea typeface="+mn-ea"/>
          <a:cs typeface="+mn-cs"/>
        </a:defRPr>
      </a:lvl7pPr>
      <a:lvl8pPr marL="4266854" algn="l" defTabSz="1219102" rtl="0" eaLnBrk="1" latinLnBrk="0" hangingPunct="1">
        <a:defRPr sz="2400" kern="1200">
          <a:solidFill>
            <a:schemeClr val="tx1"/>
          </a:solidFill>
          <a:latin typeface="+mn-lt"/>
          <a:ea typeface="+mn-ea"/>
          <a:cs typeface="+mn-cs"/>
        </a:defRPr>
      </a:lvl8pPr>
      <a:lvl9pPr marL="4876405" algn="l" defTabSz="121910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0.xml"/><Relationship Id="rId7" Type="http://schemas.openxmlformats.org/officeDocument/2006/relationships/image" Target="../media/image29.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mailto:Stephensandford@casellasolutions.co.uk" TargetMode="External"/><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hyperlink" Target="https://www.picpedia.org/chalkboard/q/questions.html" TargetMode="Externa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6801FF-3484-49DA-8E8B-23B5CF23054D}"/>
              </a:ext>
            </a:extLst>
          </p:cNvPr>
          <p:cNvSpPr txBox="1"/>
          <p:nvPr/>
        </p:nvSpPr>
        <p:spPr>
          <a:xfrm>
            <a:off x="406574" y="4625243"/>
            <a:ext cx="11377263" cy="1692771"/>
          </a:xfrm>
          <a:prstGeom prst="rect">
            <a:avLst/>
          </a:prstGeom>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Asbestos monitoring, the benefits of new sampling pump technologies in how to keep people safe  </a:t>
            </a:r>
            <a:endParaRPr lang="en-GB" sz="2000" b="1" dirty="0">
              <a:solidFill>
                <a:schemeClr val="tx1"/>
              </a:solidFill>
              <a:latin typeface="Arial" panose="020B0604020202020204" pitchFamily="34" charset="0"/>
              <a:cs typeface="Arial" panose="020B0604020202020204" pitchFamily="34" charset="0"/>
            </a:endParaRPr>
          </a:p>
          <a:p>
            <a:r>
              <a:rPr lang="en-GB" sz="2000" b="1" dirty="0">
                <a:solidFill>
                  <a:schemeClr val="tx1"/>
                </a:solidFill>
                <a:latin typeface="Arial" panose="020B0604020202020204" pitchFamily="34" charset="0"/>
                <a:cs typeface="Arial" panose="020B0604020202020204" pitchFamily="34" charset="0"/>
              </a:rPr>
              <a:t>Date:</a:t>
            </a:r>
            <a:r>
              <a:rPr lang="en-GB" sz="2000" b="1" baseline="0" dirty="0">
                <a:solidFill>
                  <a:schemeClr val="tx1"/>
                </a:solidFill>
                <a:latin typeface="Arial" panose="020B0604020202020204" pitchFamily="34" charset="0"/>
                <a:cs typeface="Arial" panose="020B0604020202020204" pitchFamily="34" charset="0"/>
              </a:rPr>
              <a:t> 28</a:t>
            </a:r>
            <a:r>
              <a:rPr lang="en-GB" sz="2000" b="1" baseline="30000" dirty="0">
                <a:solidFill>
                  <a:schemeClr val="tx1"/>
                </a:solidFill>
                <a:latin typeface="Arial" panose="020B0604020202020204" pitchFamily="34" charset="0"/>
                <a:cs typeface="Arial" panose="020B0604020202020204" pitchFamily="34" charset="0"/>
              </a:rPr>
              <a:t>th</a:t>
            </a:r>
            <a:r>
              <a:rPr lang="en-GB" sz="2000" b="1" baseline="0" dirty="0">
                <a:solidFill>
                  <a:schemeClr val="tx1"/>
                </a:solidFill>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November</a:t>
            </a:r>
            <a:r>
              <a:rPr lang="en-GB" sz="2000" b="1" baseline="0" dirty="0">
                <a:solidFill>
                  <a:schemeClr val="tx1"/>
                </a:solidFill>
                <a:latin typeface="Arial" panose="020B0604020202020204" pitchFamily="34" charset="0"/>
                <a:cs typeface="Arial" panose="020B0604020202020204" pitchFamily="34" charset="0"/>
              </a:rPr>
              <a:t> 2025    10am – 11 am (GMT) </a:t>
            </a:r>
          </a:p>
          <a:p>
            <a:r>
              <a:rPr lang="en-GB" sz="2000" b="1" baseline="0" dirty="0">
                <a:solidFill>
                  <a:schemeClr val="tx1"/>
                </a:solidFill>
                <a:latin typeface="Arial" panose="020B0604020202020204" pitchFamily="34" charset="0"/>
                <a:cs typeface="Arial" panose="020B0604020202020204" pitchFamily="34" charset="0"/>
              </a:rPr>
              <a:t>By Stephen Sandford</a:t>
            </a:r>
          </a:p>
        </p:txBody>
      </p:sp>
      <p:pic>
        <p:nvPicPr>
          <p:cNvPr id="5" name="Picture 4">
            <a:extLst>
              <a:ext uri="{FF2B5EF4-FFF2-40B4-BE49-F238E27FC236}">
                <a16:creationId xmlns:a16="http://schemas.microsoft.com/office/drawing/2014/main" id="{293D253A-8097-4E61-806D-A718607EF56E}"/>
              </a:ext>
            </a:extLst>
          </p:cNvPr>
          <p:cNvPicPr>
            <a:picLocks noChangeAspect="1"/>
          </p:cNvPicPr>
          <p:nvPr/>
        </p:nvPicPr>
        <p:blipFill>
          <a:blip r:embed="rId3"/>
          <a:stretch>
            <a:fillRect/>
          </a:stretch>
        </p:blipFill>
        <p:spPr>
          <a:xfrm>
            <a:off x="7679382" y="169358"/>
            <a:ext cx="2383494" cy="4129974"/>
          </a:xfrm>
          <a:prstGeom prst="rect">
            <a:avLst/>
          </a:prstGeom>
          <a:ln w="12700">
            <a:solidFill>
              <a:schemeClr val="tx1"/>
            </a:solidFill>
          </a:ln>
        </p:spPr>
      </p:pic>
      <p:pic>
        <p:nvPicPr>
          <p:cNvPr id="6" name="Picture 5">
            <a:extLst>
              <a:ext uri="{FF2B5EF4-FFF2-40B4-BE49-F238E27FC236}">
                <a16:creationId xmlns:a16="http://schemas.microsoft.com/office/drawing/2014/main" id="{02D4ACD3-7E5E-7452-B78E-89E70D904F31}"/>
              </a:ext>
            </a:extLst>
          </p:cNvPr>
          <p:cNvPicPr>
            <a:picLocks noChangeAspect="1"/>
          </p:cNvPicPr>
          <p:nvPr/>
        </p:nvPicPr>
        <p:blipFill>
          <a:blip r:embed="rId4"/>
          <a:stretch>
            <a:fillRect/>
          </a:stretch>
        </p:blipFill>
        <p:spPr>
          <a:xfrm>
            <a:off x="3713744" y="1725150"/>
            <a:ext cx="2066723" cy="2379085"/>
          </a:xfrm>
          <a:prstGeom prst="rect">
            <a:avLst/>
          </a:prstGeom>
        </p:spPr>
      </p:pic>
      <p:pic>
        <p:nvPicPr>
          <p:cNvPr id="7" name="Picture 6">
            <a:extLst>
              <a:ext uri="{FF2B5EF4-FFF2-40B4-BE49-F238E27FC236}">
                <a16:creationId xmlns:a16="http://schemas.microsoft.com/office/drawing/2014/main" id="{C1963140-934D-1F73-EC86-405C916266D4}"/>
              </a:ext>
            </a:extLst>
          </p:cNvPr>
          <p:cNvPicPr>
            <a:picLocks noChangeAspect="1"/>
          </p:cNvPicPr>
          <p:nvPr/>
        </p:nvPicPr>
        <p:blipFill>
          <a:blip r:embed="rId5"/>
          <a:stretch>
            <a:fillRect/>
          </a:stretch>
        </p:blipFill>
        <p:spPr>
          <a:xfrm>
            <a:off x="1844544" y="808543"/>
            <a:ext cx="2066723" cy="2448272"/>
          </a:xfrm>
          <a:prstGeom prst="rect">
            <a:avLst/>
          </a:prstGeom>
        </p:spPr>
      </p:pic>
      <p:pic>
        <p:nvPicPr>
          <p:cNvPr id="10" name="Picture 9">
            <a:extLst>
              <a:ext uri="{FF2B5EF4-FFF2-40B4-BE49-F238E27FC236}">
                <a16:creationId xmlns:a16="http://schemas.microsoft.com/office/drawing/2014/main" id="{05AD8019-FB9E-B087-2728-E529A6E603D1}"/>
              </a:ext>
            </a:extLst>
          </p:cNvPr>
          <p:cNvPicPr>
            <a:picLocks noChangeAspect="1"/>
          </p:cNvPicPr>
          <p:nvPr/>
        </p:nvPicPr>
        <p:blipFill>
          <a:blip r:embed="rId6"/>
          <a:stretch>
            <a:fillRect/>
          </a:stretch>
        </p:blipFill>
        <p:spPr>
          <a:xfrm>
            <a:off x="381962" y="236423"/>
            <a:ext cx="1827913" cy="2575696"/>
          </a:xfrm>
          <a:prstGeom prst="rect">
            <a:avLst/>
          </a:prstGeom>
        </p:spPr>
      </p:pic>
    </p:spTree>
    <p:extLst>
      <p:ext uri="{BB962C8B-B14F-4D97-AF65-F5344CB8AC3E}">
        <p14:creationId xmlns:p14="http://schemas.microsoft.com/office/powerpoint/2010/main" val="306895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62558" y="3475150"/>
            <a:ext cx="5294986" cy="936625"/>
            <a:chOff x="262558" y="3475150"/>
            <a:chExt cx="5294986" cy="936625"/>
          </a:xfrm>
        </p:grpSpPr>
        <p:grpSp>
          <p:nvGrpSpPr>
            <p:cNvPr id="14" name="Group 13"/>
            <p:cNvGrpSpPr/>
            <p:nvPr/>
          </p:nvGrpSpPr>
          <p:grpSpPr>
            <a:xfrm>
              <a:off x="1773933" y="3475150"/>
              <a:ext cx="3783611" cy="936625"/>
              <a:chOff x="1773933" y="3475150"/>
              <a:chExt cx="3783611" cy="936625"/>
            </a:xfrm>
          </p:grpSpPr>
          <p:cxnSp>
            <p:nvCxnSpPr>
              <p:cNvPr id="30" name="Gerade Verbindung 8"/>
              <p:cNvCxnSpPr/>
              <p:nvPr/>
            </p:nvCxnSpPr>
            <p:spPr bwMode="gray">
              <a:xfrm>
                <a:off x="4792393" y="3979181"/>
                <a:ext cx="765151" cy="794"/>
              </a:xfrm>
              <a:prstGeom prst="line">
                <a:avLst/>
              </a:prstGeom>
              <a:noFill/>
              <a:ln w="19050" cap="flat" cmpd="sng" algn="ctr">
                <a:solidFill>
                  <a:srgbClr val="468741"/>
                </a:solidFill>
                <a:prstDash val="solid"/>
              </a:ln>
              <a:effectLst/>
            </p:spPr>
          </p:cxnSp>
          <p:sp>
            <p:nvSpPr>
              <p:cNvPr id="26" name="Rechteck 22"/>
              <p:cNvSpPr/>
              <p:nvPr/>
            </p:nvSpPr>
            <p:spPr bwMode="gray">
              <a:xfrm>
                <a:off x="1773933" y="3475150"/>
                <a:ext cx="3097212"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algn="ctr" defTabSz="914400" fontAlgn="base">
                  <a:spcBef>
                    <a:spcPct val="0"/>
                  </a:spcBef>
                  <a:spcAft>
                    <a:spcPct val="0"/>
                  </a:spcAft>
                  <a:defRPr/>
                </a:pPr>
                <a:r>
                  <a:rPr lang="en-GB" sz="1800" b="1" kern="0" dirty="0">
                    <a:solidFill>
                      <a:srgbClr val="000000"/>
                    </a:solidFill>
                  </a:rPr>
                  <a:t>Lockable Display and Keys</a:t>
                </a:r>
              </a:p>
            </p:txBody>
          </p:sp>
        </p:gr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558" y="3480951"/>
              <a:ext cx="1399293" cy="93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1401228" y="4256767"/>
            <a:ext cx="4621748" cy="1594871"/>
            <a:chOff x="1401228" y="4256767"/>
            <a:chExt cx="4621748" cy="1594871"/>
          </a:xfrm>
        </p:grpSpPr>
        <p:cxnSp>
          <p:nvCxnSpPr>
            <p:cNvPr id="27" name="Gerade Verbindung 9"/>
            <p:cNvCxnSpPr/>
            <p:nvPr/>
          </p:nvCxnSpPr>
          <p:spPr bwMode="gray">
            <a:xfrm flipH="1">
              <a:off x="4494716" y="4256767"/>
              <a:ext cx="1043781" cy="710162"/>
            </a:xfrm>
            <a:prstGeom prst="line">
              <a:avLst/>
            </a:prstGeom>
            <a:noFill/>
            <a:ln w="19050" cap="flat" cmpd="sng" algn="ctr">
              <a:solidFill>
                <a:srgbClr val="468741"/>
              </a:solidFill>
              <a:prstDash val="solid"/>
            </a:ln>
            <a:effectLst/>
          </p:spPr>
        </p:cxnSp>
        <p:sp>
          <p:nvSpPr>
            <p:cNvPr id="25" name="Rechteck 21"/>
            <p:cNvSpPr/>
            <p:nvPr/>
          </p:nvSpPr>
          <p:spPr bwMode="gray">
            <a:xfrm>
              <a:off x="2925763" y="4915013"/>
              <a:ext cx="3097213"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algn="ctr" defTabSz="914400" fontAlgn="base">
                <a:spcBef>
                  <a:spcPct val="0"/>
                </a:spcBef>
                <a:spcAft>
                  <a:spcPct val="0"/>
                </a:spcAft>
                <a:defRPr/>
              </a:pPr>
              <a:r>
                <a:rPr lang="en-GB" sz="1800" b="1" kern="0" dirty="0">
                  <a:solidFill>
                    <a:srgbClr val="000000"/>
                  </a:solidFill>
                </a:rPr>
                <a:t>Motion Detection</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228" y="4915013"/>
              <a:ext cx="1393666"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6101258" y="1918375"/>
            <a:ext cx="5708078" cy="1763480"/>
            <a:chOff x="6165851" y="1917007"/>
            <a:chExt cx="5708078" cy="1763480"/>
          </a:xfrm>
        </p:grpSpPr>
        <p:grpSp>
          <p:nvGrpSpPr>
            <p:cNvPr id="7" name="Group 6"/>
            <p:cNvGrpSpPr/>
            <p:nvPr/>
          </p:nvGrpSpPr>
          <p:grpSpPr>
            <a:xfrm>
              <a:off x="6165851" y="2033700"/>
              <a:ext cx="3097212" cy="1646787"/>
              <a:chOff x="6165851" y="2033700"/>
              <a:chExt cx="3097212" cy="1646787"/>
            </a:xfrm>
          </p:grpSpPr>
          <p:cxnSp>
            <p:nvCxnSpPr>
              <p:cNvPr id="17" name="Gerade Verbindung 9"/>
              <p:cNvCxnSpPr>
                <a:stCxn id="22" idx="2"/>
              </p:cNvCxnSpPr>
              <p:nvPr/>
            </p:nvCxnSpPr>
            <p:spPr bwMode="gray">
              <a:xfrm flipH="1">
                <a:off x="6670676" y="2970325"/>
                <a:ext cx="1043781" cy="710162"/>
              </a:xfrm>
              <a:prstGeom prst="line">
                <a:avLst/>
              </a:prstGeom>
              <a:noFill/>
              <a:ln w="19050" cap="flat" cmpd="sng" algn="ctr">
                <a:solidFill>
                  <a:srgbClr val="468741"/>
                </a:solidFill>
                <a:prstDash val="solid"/>
              </a:ln>
              <a:effectLst/>
            </p:spPr>
          </p:cxnSp>
          <p:sp>
            <p:nvSpPr>
              <p:cNvPr id="22" name="Rechteck 18"/>
              <p:cNvSpPr/>
              <p:nvPr/>
            </p:nvSpPr>
            <p:spPr bwMode="gray">
              <a:xfrm>
                <a:off x="6165851" y="2033700"/>
                <a:ext cx="3097212"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algn="ctr" defTabSz="914400" fontAlgn="base">
                  <a:spcBef>
                    <a:spcPct val="0"/>
                  </a:spcBef>
                  <a:spcAft>
                    <a:spcPct val="0"/>
                  </a:spcAft>
                  <a:defRPr/>
                </a:pPr>
                <a:r>
                  <a:rPr lang="en-GB" sz="1800" b="1" kern="0" dirty="0">
                    <a:solidFill>
                      <a:srgbClr val="000000"/>
                    </a:solidFill>
                  </a:rPr>
                  <a:t>The</a:t>
                </a:r>
                <a:r>
                  <a:rPr lang="en-GB" sz="2000" b="1" dirty="0"/>
                  <a:t> T</a:t>
                </a:r>
                <a:r>
                  <a:rPr lang="en-GB" sz="1800" b="1" kern="0" dirty="0">
                    <a:solidFill>
                      <a:srgbClr val="000000"/>
                    </a:solidFill>
                  </a:rPr>
                  <a:t>hinnest Pump on the Market</a:t>
                </a:r>
              </a:p>
            </p:txBody>
          </p:sp>
        </p:grpSp>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9491" y="1917007"/>
              <a:ext cx="2484438" cy="1170009"/>
            </a:xfrm>
            <a:prstGeom prst="rect">
              <a:avLst/>
            </a:prstGeom>
            <a:noFill/>
            <a:ln w="9525">
              <a:solidFill>
                <a:srgbClr val="46874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6" name="Group 5"/>
          <p:cNvGrpSpPr/>
          <p:nvPr/>
        </p:nvGrpSpPr>
        <p:grpSpPr>
          <a:xfrm>
            <a:off x="1568826" y="1781568"/>
            <a:ext cx="4454150" cy="1897332"/>
            <a:chOff x="1568826" y="1781568"/>
            <a:chExt cx="4454150" cy="1897332"/>
          </a:xfrm>
        </p:grpSpPr>
        <p:cxnSp>
          <p:nvCxnSpPr>
            <p:cNvPr id="32" name="Gerade Verbindung 10"/>
            <p:cNvCxnSpPr/>
            <p:nvPr/>
          </p:nvCxnSpPr>
          <p:spPr bwMode="gray">
            <a:xfrm>
              <a:off x="4594004" y="2970325"/>
              <a:ext cx="1161928" cy="708575"/>
            </a:xfrm>
            <a:prstGeom prst="line">
              <a:avLst/>
            </a:prstGeom>
            <a:noFill/>
            <a:ln w="19050" cap="flat" cmpd="sng" algn="ctr">
              <a:solidFill>
                <a:srgbClr val="468741"/>
              </a:solidFill>
              <a:prstDash val="solid"/>
            </a:ln>
            <a:effectLst/>
          </p:spPr>
        </p:cxnSp>
        <p:sp>
          <p:nvSpPr>
            <p:cNvPr id="21" name="Rechteck 17"/>
            <p:cNvSpPr/>
            <p:nvPr/>
          </p:nvSpPr>
          <p:spPr bwMode="gray">
            <a:xfrm>
              <a:off x="2925763" y="2033700"/>
              <a:ext cx="3097213"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algn="ctr" defTabSz="914400" fontAlgn="base">
                <a:spcBef>
                  <a:spcPct val="0"/>
                </a:spcBef>
                <a:spcAft>
                  <a:spcPct val="0"/>
                </a:spcAft>
                <a:defRPr/>
              </a:pPr>
              <a:r>
                <a:rPr lang="en-GB" sz="1800" b="1" kern="0" dirty="0">
                  <a:solidFill>
                    <a:srgbClr val="000000"/>
                  </a:solidFill>
                </a:rPr>
                <a:t>Sturdy Clip with a Lifetime Guarantee</a:t>
              </a: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826" y="1781568"/>
              <a:ext cx="1185962" cy="1440888"/>
            </a:xfrm>
            <a:prstGeom prst="rect">
              <a:avLst/>
            </a:prstGeom>
            <a:noFill/>
            <a:ln w="9525">
              <a:solidFill>
                <a:srgbClr val="46874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2" name="Group 11"/>
          <p:cNvGrpSpPr/>
          <p:nvPr/>
        </p:nvGrpSpPr>
        <p:grpSpPr>
          <a:xfrm>
            <a:off x="6165851" y="4206438"/>
            <a:ext cx="4798539" cy="1868977"/>
            <a:chOff x="6165851" y="4206438"/>
            <a:chExt cx="4798539" cy="1868977"/>
          </a:xfrm>
        </p:grpSpPr>
        <p:cxnSp>
          <p:nvCxnSpPr>
            <p:cNvPr id="18" name="Gerade Verbindung 10"/>
            <p:cNvCxnSpPr>
              <a:endCxn id="24" idx="0"/>
            </p:cNvCxnSpPr>
            <p:nvPr/>
          </p:nvCxnSpPr>
          <p:spPr bwMode="gray">
            <a:xfrm>
              <a:off x="6552529" y="4206438"/>
              <a:ext cx="1161928" cy="708575"/>
            </a:xfrm>
            <a:prstGeom prst="line">
              <a:avLst/>
            </a:prstGeom>
            <a:noFill/>
            <a:ln w="19050" cap="flat" cmpd="sng" algn="ctr">
              <a:solidFill>
                <a:srgbClr val="468741"/>
              </a:solidFill>
              <a:prstDash val="solid"/>
            </a:ln>
            <a:effectLst/>
          </p:spPr>
        </p:cxnSp>
        <p:sp>
          <p:nvSpPr>
            <p:cNvPr id="24" name="Rechteck 20"/>
            <p:cNvSpPr/>
            <p:nvPr/>
          </p:nvSpPr>
          <p:spPr bwMode="gray">
            <a:xfrm>
              <a:off x="6165851" y="4915013"/>
              <a:ext cx="3097212"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algn="ctr" defTabSz="914400" fontAlgn="base">
                <a:spcBef>
                  <a:spcPct val="0"/>
                </a:spcBef>
                <a:spcAft>
                  <a:spcPct val="0"/>
                </a:spcAft>
                <a:defRPr/>
              </a:pPr>
              <a:r>
                <a:rPr lang="en-GB" sz="1800" b="1" kern="0" dirty="0">
                  <a:solidFill>
                    <a:srgbClr val="000000"/>
                  </a:solidFill>
                </a:rPr>
                <a:t>Rubber Boot for Protection</a:t>
              </a: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51590" y="4653411"/>
              <a:ext cx="1412800" cy="1422004"/>
            </a:xfrm>
            <a:prstGeom prst="rect">
              <a:avLst/>
            </a:prstGeom>
            <a:noFill/>
            <a:ln w="9525">
              <a:solidFill>
                <a:srgbClr val="46874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0" name="Group 9"/>
          <p:cNvGrpSpPr/>
          <p:nvPr/>
        </p:nvGrpSpPr>
        <p:grpSpPr>
          <a:xfrm>
            <a:off x="6552529" y="3344019"/>
            <a:ext cx="5302167" cy="1198888"/>
            <a:chOff x="6552529" y="3344019"/>
            <a:chExt cx="5302167" cy="1198888"/>
          </a:xfrm>
        </p:grpSpPr>
        <p:cxnSp>
          <p:nvCxnSpPr>
            <p:cNvPr id="16" name="Gerade Verbindung 8"/>
            <p:cNvCxnSpPr>
              <a:endCxn id="23" idx="1"/>
            </p:cNvCxnSpPr>
            <p:nvPr/>
          </p:nvCxnSpPr>
          <p:spPr bwMode="gray">
            <a:xfrm>
              <a:off x="6552529" y="3942669"/>
              <a:ext cx="765151" cy="794"/>
            </a:xfrm>
            <a:prstGeom prst="line">
              <a:avLst/>
            </a:prstGeom>
            <a:noFill/>
            <a:ln w="19050" cap="flat" cmpd="sng" algn="ctr">
              <a:solidFill>
                <a:srgbClr val="468741"/>
              </a:solidFill>
              <a:prstDash val="solid"/>
            </a:ln>
            <a:effectLst/>
          </p:spPr>
        </p:cxnSp>
        <p:sp>
          <p:nvSpPr>
            <p:cNvPr id="23" name="Rechteck 19"/>
            <p:cNvSpPr/>
            <p:nvPr/>
          </p:nvSpPr>
          <p:spPr bwMode="gray">
            <a:xfrm>
              <a:off x="7317680" y="3475150"/>
              <a:ext cx="3097213"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algn="ctr" defTabSz="914400" fontAlgn="base">
                <a:spcBef>
                  <a:spcPct val="0"/>
                </a:spcBef>
                <a:spcAft>
                  <a:spcPct val="0"/>
                </a:spcAft>
                <a:defRPr/>
              </a:pPr>
              <a:r>
                <a:rPr lang="en-GB" sz="1800" b="1" kern="0" dirty="0">
                  <a:solidFill>
                    <a:srgbClr val="000000"/>
                  </a:solidFill>
                </a:rPr>
                <a:t>Flexible to Wear</a:t>
              </a: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1710" y="3344019"/>
              <a:ext cx="1222986" cy="1198888"/>
            </a:xfrm>
            <a:prstGeom prst="rect">
              <a:avLst/>
            </a:prstGeom>
            <a:noFill/>
            <a:ln w="9525">
              <a:solidFill>
                <a:srgbClr val="468741"/>
              </a:solidFill>
              <a:miter lim="800000"/>
              <a:headEnd/>
              <a:tailEnd/>
            </a:ln>
            <a:extLst>
              <a:ext uri="{909E8E84-426E-40DD-AFC4-6F175D3DCCD1}">
                <a14:hiddenFill xmlns:a14="http://schemas.microsoft.com/office/drawing/2010/main">
                  <a:solidFill>
                    <a:schemeClr val="accent1"/>
                  </a:solidFill>
                </a14:hiddenFill>
              </a:ext>
            </a:extLst>
          </p:spPr>
        </p:pic>
      </p:grpSp>
      <p:sp>
        <p:nvSpPr>
          <p:cNvPr id="2" name="Title 1"/>
          <p:cNvSpPr>
            <a:spLocks noGrp="1"/>
          </p:cNvSpPr>
          <p:nvPr>
            <p:ph type="title" idx="4294967295"/>
          </p:nvPr>
        </p:nvSpPr>
        <p:spPr>
          <a:xfrm>
            <a:off x="0" y="46038"/>
            <a:ext cx="11826875" cy="417512"/>
          </a:xfrm>
          <a:prstGeom prst="rect">
            <a:avLst/>
          </a:prstGeom>
        </p:spPr>
        <p:txBody>
          <a:bodyPr/>
          <a:lstStyle/>
          <a:p>
            <a:r>
              <a:rPr lang="en-GB" dirty="0"/>
              <a:t>Apex 2 IS – High Wearer Acceptance</a:t>
            </a:r>
          </a:p>
        </p:txBody>
      </p:sp>
      <p:sp>
        <p:nvSpPr>
          <p:cNvPr id="15" name="Rechteck 6"/>
          <p:cNvSpPr/>
          <p:nvPr/>
        </p:nvSpPr>
        <p:spPr bwMode="gray">
          <a:xfrm>
            <a:off x="1772543" y="865324"/>
            <a:ext cx="8642350" cy="440070"/>
          </a:xfrm>
          <a:prstGeom prst="rect">
            <a:avLst/>
          </a:prstGeom>
          <a:noFill/>
          <a:ln w="25400" cap="flat" cmpd="sng" algn="ctr">
            <a:solidFill>
              <a:srgbClr val="468741"/>
            </a:solidFill>
            <a:prstDash val="solid"/>
          </a:ln>
          <a:effectLst/>
        </p:spPr>
        <p:txBody>
          <a:bodyPr wrap="square" lIns="0" tIns="82800" rIns="0" bIns="82800" anchor="b"/>
          <a:lstStyle/>
          <a:p>
            <a:pPr algn="ctr" defTabSz="914400" fontAlgn="base">
              <a:spcBef>
                <a:spcPct val="0"/>
              </a:spcBef>
              <a:spcAft>
                <a:spcPct val="0"/>
              </a:spcAft>
              <a:defRPr/>
            </a:pPr>
            <a:r>
              <a:rPr lang="en-GB" sz="1800" b="1" kern="0" dirty="0">
                <a:solidFill>
                  <a:srgbClr val="00461C"/>
                </a:solidFill>
                <a:latin typeface="Arial"/>
              </a:rPr>
              <a:t>Good wearer acceptance means good quality exposure data</a:t>
            </a:r>
          </a:p>
        </p:txBody>
      </p:sp>
      <p:grpSp>
        <p:nvGrpSpPr>
          <p:cNvPr id="5" name="Group 4"/>
          <p:cNvGrpSpPr/>
          <p:nvPr/>
        </p:nvGrpSpPr>
        <p:grpSpPr>
          <a:xfrm>
            <a:off x="5446713" y="3330688"/>
            <a:ext cx="1295400" cy="1296987"/>
            <a:chOff x="5446713" y="3330688"/>
            <a:chExt cx="1295400" cy="1296987"/>
          </a:xfrm>
        </p:grpSpPr>
        <p:sp>
          <p:nvSpPr>
            <p:cNvPr id="19" name="Ellipse 11"/>
            <p:cNvSpPr/>
            <p:nvPr/>
          </p:nvSpPr>
          <p:spPr bwMode="gray">
            <a:xfrm>
              <a:off x="5446713" y="3330688"/>
              <a:ext cx="1295400" cy="1296987"/>
            </a:xfrm>
            <a:prstGeom prst="ellipse">
              <a:avLst/>
            </a:prstGeom>
            <a:solidFill>
              <a:srgbClr val="FFFFFF"/>
            </a:solidFill>
            <a:ln w="19050" cap="flat" cmpd="sng" algn="ctr">
              <a:solidFill>
                <a:srgbClr val="468741"/>
              </a:solidFill>
              <a:prstDash val="solid"/>
            </a:ln>
            <a:effectLst/>
          </p:spPr>
          <p:txBody>
            <a:bodyPr anchor="ctr"/>
            <a:lstStyle/>
            <a:p>
              <a:pPr algn="ctr" defTabSz="914400" fontAlgn="base">
                <a:spcBef>
                  <a:spcPct val="0"/>
                </a:spcBef>
                <a:spcAft>
                  <a:spcPct val="0"/>
                </a:spcAft>
                <a:defRPr/>
              </a:pPr>
              <a:endParaRPr lang="en-GB" sz="1800" kern="0" dirty="0">
                <a:solidFill>
                  <a:srgbClr val="FFFFFF"/>
                </a:solidFill>
                <a:latin typeface="Arial"/>
              </a:endParaRPr>
            </a:p>
          </p:txBody>
        </p:sp>
        <p:sp>
          <p:nvSpPr>
            <p:cNvPr id="20" name="Oval 42"/>
            <p:cNvSpPr>
              <a:spLocks noChangeArrowheads="1"/>
            </p:cNvSpPr>
            <p:nvPr>
              <p:custDataLst>
                <p:tags r:id="rId1"/>
              </p:custDataLst>
            </p:nvPr>
          </p:nvSpPr>
          <p:spPr bwMode="gray">
            <a:xfrm>
              <a:off x="5518151" y="3402125"/>
              <a:ext cx="1152525" cy="1152525"/>
            </a:xfrm>
            <a:prstGeom prst="ellipse">
              <a:avLst/>
            </a:prstGeom>
            <a:solidFill>
              <a:srgbClr val="FFFFFF"/>
            </a:solidFill>
            <a:ln w="9525">
              <a:solidFill>
                <a:srgbClr val="468741"/>
              </a:solidFill>
            </a:ln>
            <a:effectLst/>
          </p:spPr>
          <p:txBody>
            <a:bodyPr vert="horz" wrap="square" lIns="90000" tIns="82800" rIns="90000" bIns="82800" rtlCol="0" anchor="ctr" anchorCtr="0">
              <a:noAutofit/>
            </a:bodyPr>
            <a:lstStyle/>
            <a:p>
              <a:pPr algn="ctr" defTabSz="914400" fontAlgn="base">
                <a:spcBef>
                  <a:spcPct val="0"/>
                </a:spcBef>
                <a:spcAft>
                  <a:spcPts val="300"/>
                </a:spcAft>
                <a:buSzPct val="100000"/>
                <a:defRPr/>
              </a:pPr>
              <a:endParaRPr lang="en-GB" altLang="de-DE" sz="1500" i="1" kern="0" dirty="0">
                <a:solidFill>
                  <a:srgbClr val="B2B2B2"/>
                </a:solidFill>
                <a:latin typeface="Arial"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6295" y="3680487"/>
              <a:ext cx="916234" cy="52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0680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idx="4294967295"/>
          </p:nvPr>
        </p:nvSpPr>
        <p:spPr>
          <a:xfrm>
            <a:off x="0" y="46038"/>
            <a:ext cx="11826875" cy="417512"/>
          </a:xfrm>
          <a:prstGeom prst="rect">
            <a:avLst/>
          </a:prstGeom>
        </p:spPr>
        <p:txBody>
          <a:bodyPr lIns="91461" tIns="45731" rIns="91461" bIns="45731">
            <a:normAutofit fontScale="90000"/>
            <a:scene3d>
              <a:camera prst="orthographicFront"/>
              <a:lightRig rig="freezing" dir="t">
                <a:rot lat="0" lon="0" rev="5640000"/>
              </a:lightRig>
            </a:scene3d>
            <a:sp3d prstMaterial="flat">
              <a:contourClr>
                <a:schemeClr val="tx2"/>
              </a:contourClr>
            </a:sp3d>
          </a:bodyPr>
          <a:lstStyle/>
          <a:p>
            <a:pPr>
              <a:defRPr/>
            </a:pPr>
            <a:r>
              <a:rPr lang="en-GB" sz="2801" dirty="0">
                <a:solidFill>
                  <a:schemeClr val="bg1"/>
                </a:solidFill>
              </a:rPr>
              <a:t>IOM Sampler</a:t>
            </a:r>
          </a:p>
        </p:txBody>
      </p:sp>
      <p:sp>
        <p:nvSpPr>
          <p:cNvPr id="32771" name="Text Box 4"/>
          <p:cNvSpPr txBox="1">
            <a:spLocks noChangeArrowheads="1"/>
          </p:cNvSpPr>
          <p:nvPr/>
        </p:nvSpPr>
        <p:spPr bwMode="auto">
          <a:xfrm>
            <a:off x="52657" y="785559"/>
            <a:ext cx="3885972" cy="2862322"/>
          </a:xfrm>
          <a:prstGeom prst="rect">
            <a:avLst/>
          </a:prstGeom>
          <a:noFill/>
          <a:ln w="12700" cap="sq">
            <a:noFill/>
            <a:miter lim="800000"/>
            <a:headEnd type="none" w="sm" len="sm"/>
            <a:tailEnd type="none" w="sm" len="sm"/>
          </a:ln>
        </p:spPr>
        <p:txBody>
          <a:bodyPr wrap="square">
            <a:spAutoFit/>
          </a:bodyPr>
          <a:lstStyle/>
          <a:p>
            <a:pPr marL="342900" indent="-342900" eaLnBrk="0" hangingPunct="0">
              <a:spcBef>
                <a:spcPct val="50000"/>
              </a:spcBef>
              <a:buFont typeface="Arial" panose="020B0604020202020204" pitchFamily="34" charset="0"/>
              <a:buChar char="•"/>
            </a:pPr>
            <a:r>
              <a:rPr lang="en-GB" dirty="0"/>
              <a:t>Widely undertaken to asses extent and spread.</a:t>
            </a:r>
          </a:p>
          <a:p>
            <a:pPr marL="342900" indent="-342900" eaLnBrk="0" hangingPunct="0">
              <a:spcBef>
                <a:spcPct val="50000"/>
              </a:spcBef>
              <a:buFont typeface="Arial" panose="020B0604020202020204" pitchFamily="34" charset="0"/>
              <a:buChar char="•"/>
            </a:pPr>
            <a:r>
              <a:rPr lang="en-GB" dirty="0"/>
              <a:t>Filter 1-2m above floor.</a:t>
            </a:r>
          </a:p>
          <a:p>
            <a:pPr marL="342900" indent="-342900" eaLnBrk="0" hangingPunct="0">
              <a:spcBef>
                <a:spcPct val="50000"/>
              </a:spcBef>
              <a:buFont typeface="Arial" panose="020B0604020202020204" pitchFamily="34" charset="0"/>
              <a:buChar char="•"/>
            </a:pPr>
            <a:r>
              <a:rPr lang="en-GB" dirty="0"/>
              <a:t>Away from walls or obstructions.</a:t>
            </a:r>
          </a:p>
          <a:p>
            <a:pPr marL="342900" indent="-342900" algn="ctr" eaLnBrk="0" hangingPunct="0">
              <a:spcBef>
                <a:spcPct val="50000"/>
              </a:spcBef>
              <a:buFont typeface="Arial" panose="020B0604020202020204" pitchFamily="34" charset="0"/>
              <a:buChar char="•"/>
            </a:pPr>
            <a:endParaRPr lang="en-GB" dirty="0"/>
          </a:p>
        </p:txBody>
      </p:sp>
      <p:sp>
        <p:nvSpPr>
          <p:cNvPr id="32772" name="Text Box 5"/>
          <p:cNvSpPr txBox="1">
            <a:spLocks noChangeArrowheads="1"/>
          </p:cNvSpPr>
          <p:nvPr/>
        </p:nvSpPr>
        <p:spPr bwMode="auto">
          <a:xfrm>
            <a:off x="62937" y="45419"/>
            <a:ext cx="6410222" cy="461772"/>
          </a:xfrm>
          <a:prstGeom prst="rect">
            <a:avLst/>
          </a:prstGeom>
          <a:noFill/>
          <a:ln w="9525">
            <a:noFill/>
            <a:miter lim="800000"/>
            <a:headEnd/>
            <a:tailEnd/>
          </a:ln>
        </p:spPr>
        <p:txBody>
          <a:bodyPr>
            <a:spAutoFit/>
          </a:bodyPr>
          <a:lstStyle/>
          <a:p>
            <a:pPr defTabSz="912996">
              <a:spcBef>
                <a:spcPct val="50000"/>
              </a:spcBef>
            </a:pPr>
            <a:r>
              <a:rPr lang="en-GB" b="1" dirty="0">
                <a:latin typeface="Arial" panose="020B0604020202020204" pitchFamily="34" charset="0"/>
                <a:cs typeface="Arial" panose="020B0604020202020204" pitchFamily="34" charset="0"/>
              </a:rPr>
              <a:t>Static Sampling</a:t>
            </a:r>
          </a:p>
        </p:txBody>
      </p:sp>
      <p:pic>
        <p:nvPicPr>
          <p:cNvPr id="3" name="Picture 2">
            <a:extLst>
              <a:ext uri="{FF2B5EF4-FFF2-40B4-BE49-F238E27FC236}">
                <a16:creationId xmlns:a16="http://schemas.microsoft.com/office/drawing/2014/main" id="{3D8452D0-A615-4576-9A42-623C1BD96FBF}"/>
              </a:ext>
            </a:extLst>
          </p:cNvPr>
          <p:cNvPicPr>
            <a:picLocks noChangeAspect="1"/>
          </p:cNvPicPr>
          <p:nvPr/>
        </p:nvPicPr>
        <p:blipFill>
          <a:blip r:embed="rId3"/>
          <a:stretch>
            <a:fillRect/>
          </a:stretch>
        </p:blipFill>
        <p:spPr>
          <a:xfrm>
            <a:off x="5459901" y="775355"/>
            <a:ext cx="6410223" cy="5308878"/>
          </a:xfrm>
          <a:prstGeom prst="rect">
            <a:avLst/>
          </a:prstGeom>
        </p:spPr>
      </p:pic>
      <p:pic>
        <p:nvPicPr>
          <p:cNvPr id="4" name="Picture 3">
            <a:extLst>
              <a:ext uri="{FF2B5EF4-FFF2-40B4-BE49-F238E27FC236}">
                <a16:creationId xmlns:a16="http://schemas.microsoft.com/office/drawing/2014/main" id="{BC678DA1-2C00-4DA8-899D-186563729FD1}"/>
              </a:ext>
            </a:extLst>
          </p:cNvPr>
          <p:cNvPicPr>
            <a:picLocks noChangeAspect="1"/>
          </p:cNvPicPr>
          <p:nvPr/>
        </p:nvPicPr>
        <p:blipFill>
          <a:blip r:embed="rId4"/>
          <a:stretch>
            <a:fillRect/>
          </a:stretch>
        </p:blipFill>
        <p:spPr>
          <a:xfrm>
            <a:off x="2998862" y="2278772"/>
            <a:ext cx="2206943" cy="3792041"/>
          </a:xfrm>
          <a:prstGeom prst="rect">
            <a:avLst/>
          </a:prstGeom>
        </p:spPr>
      </p:pic>
    </p:spTree>
    <p:extLst>
      <p:ext uri="{BB962C8B-B14F-4D97-AF65-F5344CB8AC3E}">
        <p14:creationId xmlns:p14="http://schemas.microsoft.com/office/powerpoint/2010/main" val="3981330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46038"/>
            <a:ext cx="11826875" cy="417512"/>
          </a:xfrm>
          <a:prstGeom prst="rect">
            <a:avLst/>
          </a:prstGeom>
        </p:spPr>
        <p:txBody>
          <a:bodyPr/>
          <a:lstStyle/>
          <a:p>
            <a:r>
              <a:rPr lang="en-GB" dirty="0"/>
              <a:t>Sampling Regimes HSG248</a:t>
            </a:r>
          </a:p>
        </p:txBody>
      </p:sp>
      <p:sp>
        <p:nvSpPr>
          <p:cNvPr id="4" name="AutoShape 6" descr="Image result for teaspoon of sugar ico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a:extLst>
              <a:ext uri="{FF2B5EF4-FFF2-40B4-BE49-F238E27FC236}">
                <a16:creationId xmlns:a16="http://schemas.microsoft.com/office/drawing/2014/main" id="{70A1DB2E-913D-4609-B86B-15BD3EBC6486}"/>
              </a:ext>
            </a:extLst>
          </p:cNvPr>
          <p:cNvSpPr txBox="1"/>
          <p:nvPr/>
        </p:nvSpPr>
        <p:spPr>
          <a:xfrm>
            <a:off x="1054646" y="4028510"/>
            <a:ext cx="7920880" cy="830997"/>
          </a:xfrm>
          <a:prstGeom prst="rect">
            <a:avLst/>
          </a:prstGeom>
        </p:spPr>
        <p:txBody>
          <a:bodyPr wrap="square" rtlCol="0">
            <a:spAutoFit/>
          </a:bodyPr>
          <a:lstStyle/>
          <a:p>
            <a:pPr marL="342900" indent="-342900">
              <a:buFont typeface="Arial" panose="020B0604020202020204" pitchFamily="34" charset="0"/>
              <a:buChar char="•"/>
            </a:pPr>
            <a:r>
              <a:rPr lang="en-GB" dirty="0" err="1"/>
              <a:t>Whats</a:t>
            </a:r>
            <a:r>
              <a:rPr lang="en-GB" dirty="0"/>
              <a:t> </a:t>
            </a:r>
            <a:r>
              <a:rPr lang="en-GB" dirty="0" err="1"/>
              <a:t>ia</a:t>
            </a:r>
            <a:r>
              <a:rPr lang="en-GB" dirty="0"/>
              <a:t>  </a:t>
            </a:r>
            <a:r>
              <a:rPr lang="en-GB" dirty="0" err="1"/>
              <a:t>afibre</a:t>
            </a:r>
            <a:r>
              <a:rPr lang="en-GB" dirty="0"/>
              <a:t>?</a:t>
            </a:r>
          </a:p>
          <a:p>
            <a:pPr marL="342900" indent="-34290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id="{4F1A463A-9A18-4B17-9289-048B60A9C938}"/>
              </a:ext>
            </a:extLst>
          </p:cNvPr>
          <p:cNvPicPr>
            <a:picLocks noChangeAspect="1"/>
          </p:cNvPicPr>
          <p:nvPr/>
        </p:nvPicPr>
        <p:blipFill>
          <a:blip r:embed="rId3"/>
          <a:stretch>
            <a:fillRect/>
          </a:stretch>
        </p:blipFill>
        <p:spPr>
          <a:xfrm>
            <a:off x="622598" y="965824"/>
            <a:ext cx="7415185" cy="4927939"/>
          </a:xfrm>
          <a:prstGeom prst="rect">
            <a:avLst/>
          </a:prstGeom>
        </p:spPr>
      </p:pic>
      <p:sp>
        <p:nvSpPr>
          <p:cNvPr id="6" name="TextBox 5">
            <a:extLst>
              <a:ext uri="{FF2B5EF4-FFF2-40B4-BE49-F238E27FC236}">
                <a16:creationId xmlns:a16="http://schemas.microsoft.com/office/drawing/2014/main" id="{5F6121DE-CBFE-6646-2283-02B017F5F49F}"/>
              </a:ext>
            </a:extLst>
          </p:cNvPr>
          <p:cNvSpPr txBox="1"/>
          <p:nvPr/>
        </p:nvSpPr>
        <p:spPr>
          <a:xfrm>
            <a:off x="8183438" y="1013646"/>
            <a:ext cx="3763048" cy="5262979"/>
          </a:xfrm>
          <a:prstGeom prst="rect">
            <a:avLst/>
          </a:prstGeom>
        </p:spPr>
        <p:txBody>
          <a:bodyPr wrap="square" rtlCol="0">
            <a:spAutoFit/>
          </a:bodyPr>
          <a:lstStyle/>
          <a:p>
            <a:r>
              <a:rPr lang="en-GB" sz="1800" dirty="0"/>
              <a:t>Although there is no hard and fast rule on room size, there is some element of guidance.</a:t>
            </a:r>
          </a:p>
          <a:p>
            <a:endParaRPr lang="en-GB" sz="1800" dirty="0"/>
          </a:p>
          <a:p>
            <a:r>
              <a:rPr lang="en-GB" sz="1800" dirty="0"/>
              <a:t>“In larger rooms and outside, samples may be collected at specified distances and directions from the source, to assess the spread or dilution of the emission.” </a:t>
            </a:r>
          </a:p>
          <a:p>
            <a:endParaRPr lang="en-GB" sz="1800" dirty="0"/>
          </a:p>
          <a:p>
            <a:r>
              <a:rPr lang="en-GB" sz="1800" dirty="0"/>
              <a:t>As an indication it would be prudent to sample a min of 480 l/min. </a:t>
            </a:r>
          </a:p>
          <a:p>
            <a:endParaRPr lang="en-GB" sz="1800" dirty="0"/>
          </a:p>
          <a:p>
            <a:r>
              <a:rPr lang="en-GB" sz="1800" dirty="0"/>
              <a:t>If an area is particularly clean etc, then HSG248 has a note that up to 2,400 litres can be sampled. </a:t>
            </a:r>
          </a:p>
          <a:p>
            <a:endParaRPr lang="en-GB" dirty="0"/>
          </a:p>
          <a:p>
            <a:endParaRPr lang="en-GB" dirty="0"/>
          </a:p>
        </p:txBody>
      </p:sp>
    </p:spTree>
    <p:extLst>
      <p:ext uri="{BB962C8B-B14F-4D97-AF65-F5344CB8AC3E}">
        <p14:creationId xmlns:p14="http://schemas.microsoft.com/office/powerpoint/2010/main" val="2352597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854FBB-8A1C-467F-BAB8-A7B765002A4A}"/>
              </a:ext>
            </a:extLst>
          </p:cNvPr>
          <p:cNvPicPr>
            <a:picLocks noChangeAspect="1"/>
          </p:cNvPicPr>
          <p:nvPr/>
        </p:nvPicPr>
        <p:blipFill>
          <a:blip r:embed="rId3"/>
          <a:stretch>
            <a:fillRect/>
          </a:stretch>
        </p:blipFill>
        <p:spPr>
          <a:xfrm>
            <a:off x="5516993" y="997644"/>
            <a:ext cx="6704461" cy="4864300"/>
          </a:xfrm>
          <a:prstGeom prst="rect">
            <a:avLst/>
          </a:prstGeom>
        </p:spPr>
      </p:pic>
      <p:sp>
        <p:nvSpPr>
          <p:cNvPr id="68611" name="Rectangle 2"/>
          <p:cNvSpPr>
            <a:spLocks noGrp="1" noChangeArrowheads="1"/>
          </p:cNvSpPr>
          <p:nvPr>
            <p:ph type="title" idx="4294967295"/>
          </p:nvPr>
        </p:nvSpPr>
        <p:spPr>
          <a:xfrm>
            <a:off x="0" y="46038"/>
            <a:ext cx="11826875" cy="417512"/>
          </a:xfrm>
          <a:prstGeom prst="rect">
            <a:avLst/>
          </a:prstGeom>
        </p:spPr>
        <p:txBody>
          <a:bodyPr lIns="91461" tIns="45731" rIns="91461" bIns="45731">
            <a:normAutofit fontScale="90000"/>
            <a:scene3d>
              <a:camera prst="orthographicFront"/>
              <a:lightRig rig="freezing" dir="t">
                <a:rot lat="0" lon="0" rev="5640000"/>
              </a:lightRig>
            </a:scene3d>
            <a:sp3d prstMaterial="flat">
              <a:contourClr>
                <a:schemeClr val="tx2"/>
              </a:contourClr>
            </a:sp3d>
          </a:bodyPr>
          <a:lstStyle/>
          <a:p>
            <a:pPr>
              <a:defRPr/>
            </a:pPr>
            <a:r>
              <a:rPr lang="en-GB" sz="2801" dirty="0">
                <a:solidFill>
                  <a:schemeClr val="bg1"/>
                </a:solidFill>
              </a:rPr>
              <a:t>IOM Sampler</a:t>
            </a:r>
          </a:p>
        </p:txBody>
      </p:sp>
      <p:sp>
        <p:nvSpPr>
          <p:cNvPr id="32771" name="Text Box 4"/>
          <p:cNvSpPr txBox="1">
            <a:spLocks noChangeArrowheads="1"/>
          </p:cNvSpPr>
          <p:nvPr/>
        </p:nvSpPr>
        <p:spPr bwMode="auto">
          <a:xfrm>
            <a:off x="614881" y="693490"/>
            <a:ext cx="6056390" cy="5324535"/>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endParaRPr lang="en-GB" dirty="0"/>
          </a:p>
          <a:p>
            <a:r>
              <a:rPr lang="en-US" sz="3200" b="1" i="0" u="none" strike="noStrike" baseline="0" dirty="0">
                <a:solidFill>
                  <a:srgbClr val="000000"/>
                </a:solidFill>
              </a:rPr>
              <a:t>Before the start: </a:t>
            </a:r>
          </a:p>
          <a:p>
            <a:pPr marL="285750" indent="-285750">
              <a:buFont typeface="Arial" panose="020B0604020202020204" pitchFamily="34" charset="0"/>
              <a:buChar char="•"/>
            </a:pPr>
            <a:r>
              <a:rPr lang="en-US" b="0" i="0" u="none" strike="noStrike" baseline="0" dirty="0">
                <a:solidFill>
                  <a:srgbClr val="000000"/>
                </a:solidFill>
              </a:rPr>
              <a:t>Check parts for damage</a:t>
            </a:r>
          </a:p>
          <a:p>
            <a:pPr marL="285750" indent="-285750">
              <a:buFont typeface="Arial" panose="020B0604020202020204" pitchFamily="34" charset="0"/>
              <a:buChar char="•"/>
            </a:pPr>
            <a:r>
              <a:rPr lang="en-US" b="0" i="0" u="none" strike="noStrike" baseline="0" dirty="0">
                <a:solidFill>
                  <a:srgbClr val="000000"/>
                </a:solidFill>
              </a:rPr>
              <a:t>The pump is switched on – warm up</a:t>
            </a:r>
          </a:p>
          <a:p>
            <a:pPr marL="285750" indent="-285750">
              <a:buFont typeface="Arial" panose="020B0604020202020204" pitchFamily="34" charset="0"/>
              <a:buChar char="•"/>
            </a:pPr>
            <a:r>
              <a:rPr lang="en-US" dirty="0">
                <a:solidFill>
                  <a:srgbClr val="000000"/>
                </a:solidFill>
              </a:rPr>
              <a:t>Set flow rate and </a:t>
            </a:r>
            <a:r>
              <a:rPr lang="en-US" b="0" i="0" u="none" strike="noStrike" baseline="0" dirty="0">
                <a:solidFill>
                  <a:srgbClr val="000000"/>
                </a:solidFill>
              </a:rPr>
              <a:t>the time and flow rate recorded</a:t>
            </a:r>
          </a:p>
          <a:p>
            <a:pPr marL="285750" indent="-285750">
              <a:buFont typeface="Arial" panose="020B0604020202020204" pitchFamily="34" charset="0"/>
              <a:buChar char="•"/>
            </a:pPr>
            <a:r>
              <a:rPr lang="en-US" b="0" i="0" u="none" strike="noStrike" baseline="0" dirty="0">
                <a:solidFill>
                  <a:srgbClr val="000000"/>
                </a:solidFill>
              </a:rPr>
              <a:t>Note sampling location and relevant contextual information</a:t>
            </a:r>
          </a:p>
          <a:p>
            <a:endParaRPr lang="en-US" dirty="0">
              <a:solidFill>
                <a:srgbClr val="000000"/>
              </a:solidFill>
            </a:endParaRPr>
          </a:p>
          <a:p>
            <a:r>
              <a:rPr lang="en-US" sz="3200" b="1" i="0" u="none" strike="noStrike" baseline="0" dirty="0">
                <a:solidFill>
                  <a:srgbClr val="000000"/>
                </a:solidFill>
              </a:rPr>
              <a:t>Calibrate the pump</a:t>
            </a:r>
          </a:p>
          <a:p>
            <a:pPr marL="285750" indent="-285750">
              <a:buFont typeface="Arial" panose="020B0604020202020204" pitchFamily="34" charset="0"/>
              <a:buChar char="•"/>
            </a:pPr>
            <a:r>
              <a:rPr lang="en-US" dirty="0">
                <a:solidFill>
                  <a:srgbClr val="000000"/>
                </a:solidFill>
              </a:rPr>
              <a:t>Suitable flow meter</a:t>
            </a:r>
          </a:p>
          <a:p>
            <a:pPr marL="285750" indent="-285750">
              <a:buFont typeface="Arial" panose="020B0604020202020204" pitchFamily="34" charset="0"/>
              <a:buChar char="•"/>
            </a:pPr>
            <a:r>
              <a:rPr lang="en-US" dirty="0">
                <a:solidFill>
                  <a:srgbClr val="000000"/>
                </a:solidFill>
              </a:rPr>
              <a:t>Whole sample train</a:t>
            </a:r>
          </a:p>
          <a:p>
            <a:pPr marL="285750" indent="-285750">
              <a:buFont typeface="Arial" panose="020B0604020202020204" pitchFamily="34" charset="0"/>
              <a:buChar char="•"/>
            </a:pPr>
            <a:endParaRPr lang="en-US" sz="1800" dirty="0">
              <a:solidFill>
                <a:srgbClr val="000000"/>
              </a:solidFill>
            </a:endParaRPr>
          </a:p>
          <a:p>
            <a:pPr marL="285750" indent="-285750">
              <a:buFont typeface="Arial" panose="020B0604020202020204" pitchFamily="34" charset="0"/>
              <a:buChar char="•"/>
            </a:pPr>
            <a:endParaRPr lang="en-US" sz="1800" dirty="0">
              <a:solidFill>
                <a:srgbClr val="000000"/>
              </a:solidFill>
            </a:endParaRPr>
          </a:p>
        </p:txBody>
      </p:sp>
      <p:sp>
        <p:nvSpPr>
          <p:cNvPr id="32772" name="Text Box 5"/>
          <p:cNvSpPr txBox="1">
            <a:spLocks noChangeArrowheads="1"/>
          </p:cNvSpPr>
          <p:nvPr/>
        </p:nvSpPr>
        <p:spPr bwMode="auto">
          <a:xfrm>
            <a:off x="62937" y="45419"/>
            <a:ext cx="6410222" cy="461772"/>
          </a:xfrm>
          <a:prstGeom prst="rect">
            <a:avLst/>
          </a:prstGeom>
          <a:noFill/>
          <a:ln w="9525">
            <a:noFill/>
            <a:miter lim="800000"/>
            <a:headEnd/>
            <a:tailEnd/>
          </a:ln>
        </p:spPr>
        <p:txBody>
          <a:bodyPr>
            <a:spAutoFit/>
          </a:bodyPr>
          <a:lstStyle/>
          <a:p>
            <a:pPr defTabSz="912996">
              <a:spcBef>
                <a:spcPct val="50000"/>
              </a:spcBef>
            </a:pPr>
            <a:r>
              <a:rPr lang="en-GB" b="1" dirty="0">
                <a:latin typeface="Arial" panose="020B0604020202020204" pitchFamily="34" charset="0"/>
                <a:cs typeface="Arial" panose="020B0604020202020204" pitchFamily="34" charset="0"/>
              </a:rPr>
              <a:t>Sampling Guide</a:t>
            </a:r>
          </a:p>
        </p:txBody>
      </p:sp>
    </p:spTree>
    <p:extLst>
      <p:ext uri="{BB962C8B-B14F-4D97-AF65-F5344CB8AC3E}">
        <p14:creationId xmlns:p14="http://schemas.microsoft.com/office/powerpoint/2010/main" val="872743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idx="4294967295"/>
          </p:nvPr>
        </p:nvSpPr>
        <p:spPr>
          <a:xfrm>
            <a:off x="0" y="46038"/>
            <a:ext cx="11826875" cy="417512"/>
          </a:xfrm>
          <a:prstGeom prst="rect">
            <a:avLst/>
          </a:prstGeom>
        </p:spPr>
        <p:txBody>
          <a:bodyPr lIns="91461" tIns="45731" rIns="91461" bIns="45731">
            <a:normAutofit fontScale="90000"/>
            <a:scene3d>
              <a:camera prst="orthographicFront"/>
              <a:lightRig rig="freezing" dir="t">
                <a:rot lat="0" lon="0" rev="5640000"/>
              </a:lightRig>
            </a:scene3d>
            <a:sp3d prstMaterial="flat">
              <a:contourClr>
                <a:schemeClr val="tx2"/>
              </a:contourClr>
            </a:sp3d>
          </a:bodyPr>
          <a:lstStyle/>
          <a:p>
            <a:pPr>
              <a:defRPr/>
            </a:pPr>
            <a:r>
              <a:rPr lang="en-GB" sz="2801" dirty="0">
                <a:solidFill>
                  <a:schemeClr val="bg1"/>
                </a:solidFill>
              </a:rPr>
              <a:t>IOM Sampler</a:t>
            </a:r>
          </a:p>
        </p:txBody>
      </p:sp>
      <p:sp>
        <p:nvSpPr>
          <p:cNvPr id="32771" name="Text Box 4"/>
          <p:cNvSpPr txBox="1">
            <a:spLocks noChangeArrowheads="1"/>
          </p:cNvSpPr>
          <p:nvPr/>
        </p:nvSpPr>
        <p:spPr bwMode="auto">
          <a:xfrm>
            <a:off x="550590" y="837506"/>
            <a:ext cx="6704461" cy="5847755"/>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endParaRPr lang="en-GB" dirty="0"/>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ea typeface="+mn-ea"/>
                <a:cs typeface="+mn-cs"/>
              </a:rPr>
              <a:t>During the sampling period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Periodic checking – record.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Check for overloading – back pressure/remote?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000000"/>
              </a:solidFill>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ea typeface="+mn-ea"/>
                <a:cs typeface="+mn-cs"/>
              </a:rPr>
              <a:t>After the sampling period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Check flow rate and record.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rPr>
              <a:t>Record anything of note e.g. time.</a:t>
            </a:r>
            <a:endParaRPr kumimoji="0" lang="en-US" sz="28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Check for damage/battery condition.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indent="-285750">
              <a:buFont typeface="Arial" panose="020B0604020202020204" pitchFamily="34" charset="0"/>
              <a:buChar char="•"/>
            </a:pPr>
            <a:endParaRPr lang="en-US" sz="1800" dirty="0">
              <a:solidFill>
                <a:srgbClr val="000000"/>
              </a:solidFill>
            </a:endParaRPr>
          </a:p>
          <a:p>
            <a:pPr marL="285750" indent="-285750">
              <a:buFont typeface="Arial" panose="020B0604020202020204" pitchFamily="34" charset="0"/>
              <a:buChar char="•"/>
            </a:pPr>
            <a:endParaRPr lang="en-US" sz="1800" dirty="0">
              <a:solidFill>
                <a:srgbClr val="000000"/>
              </a:solidFill>
            </a:endParaRPr>
          </a:p>
        </p:txBody>
      </p:sp>
      <p:sp>
        <p:nvSpPr>
          <p:cNvPr id="32772" name="Text Box 5"/>
          <p:cNvSpPr txBox="1">
            <a:spLocks noChangeArrowheads="1"/>
          </p:cNvSpPr>
          <p:nvPr/>
        </p:nvSpPr>
        <p:spPr bwMode="auto">
          <a:xfrm>
            <a:off x="62937" y="45419"/>
            <a:ext cx="6410222" cy="461772"/>
          </a:xfrm>
          <a:prstGeom prst="rect">
            <a:avLst/>
          </a:prstGeom>
          <a:noFill/>
          <a:ln w="9525">
            <a:noFill/>
            <a:miter lim="800000"/>
            <a:headEnd/>
            <a:tailEnd/>
          </a:ln>
        </p:spPr>
        <p:txBody>
          <a:bodyPr>
            <a:spAutoFit/>
          </a:bodyPr>
          <a:lstStyle/>
          <a:p>
            <a:pPr defTabSz="912996">
              <a:spcBef>
                <a:spcPct val="50000"/>
              </a:spcBef>
            </a:pPr>
            <a:r>
              <a:rPr lang="en-GB" b="1" dirty="0">
                <a:latin typeface="Arial" panose="020B0604020202020204" pitchFamily="34" charset="0"/>
                <a:cs typeface="Arial" panose="020B0604020202020204" pitchFamily="34" charset="0"/>
              </a:rPr>
              <a:t>Sampling Guide</a:t>
            </a:r>
          </a:p>
        </p:txBody>
      </p:sp>
      <p:pic>
        <p:nvPicPr>
          <p:cNvPr id="3" name="Picture 2">
            <a:extLst>
              <a:ext uri="{FF2B5EF4-FFF2-40B4-BE49-F238E27FC236}">
                <a16:creationId xmlns:a16="http://schemas.microsoft.com/office/drawing/2014/main" id="{9860F13E-C4F5-4760-B4C3-E74E489767C2}"/>
              </a:ext>
            </a:extLst>
          </p:cNvPr>
          <p:cNvPicPr>
            <a:picLocks noChangeAspect="1"/>
          </p:cNvPicPr>
          <p:nvPr/>
        </p:nvPicPr>
        <p:blipFill>
          <a:blip r:embed="rId3"/>
          <a:stretch>
            <a:fillRect/>
          </a:stretch>
        </p:blipFill>
        <p:spPr>
          <a:xfrm>
            <a:off x="6884028" y="1413570"/>
            <a:ext cx="4760093" cy="3877958"/>
          </a:xfrm>
          <a:prstGeom prst="rect">
            <a:avLst/>
          </a:prstGeom>
        </p:spPr>
      </p:pic>
    </p:spTree>
    <p:extLst>
      <p:ext uri="{BB962C8B-B14F-4D97-AF65-F5344CB8AC3E}">
        <p14:creationId xmlns:p14="http://schemas.microsoft.com/office/powerpoint/2010/main" val="2937907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038"/>
            <a:ext cx="11826875" cy="417512"/>
          </a:xfrm>
          <a:prstGeom prst="rect">
            <a:avLst/>
          </a:prstGeom>
        </p:spPr>
        <p:txBody>
          <a:bodyPr/>
          <a:lstStyle/>
          <a:p>
            <a:r>
              <a:rPr lang="en-GB" dirty="0"/>
              <a:t>Vortex3 – Meeting the application challenges</a:t>
            </a:r>
          </a:p>
        </p:txBody>
      </p:sp>
      <p:sp>
        <p:nvSpPr>
          <p:cNvPr id="15" name="Rechteck 6"/>
          <p:cNvSpPr/>
          <p:nvPr/>
        </p:nvSpPr>
        <p:spPr bwMode="gray">
          <a:xfrm>
            <a:off x="1773933" y="693490"/>
            <a:ext cx="8640960" cy="1052872"/>
          </a:xfrm>
          <a:prstGeom prst="rect">
            <a:avLst/>
          </a:prstGeom>
          <a:noFill/>
          <a:ln w="25400" cap="flat" cmpd="sng" algn="ctr">
            <a:solidFill>
              <a:srgbClr val="468741"/>
            </a:solidFill>
            <a:prstDash val="solid"/>
          </a:ln>
          <a:effectLst/>
        </p:spPr>
        <p:txBody>
          <a:bodyPr wrap="square" lIns="0" tIns="82800" rIns="0" bIns="82800"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461C"/>
                </a:solidFill>
                <a:effectLst/>
                <a:uLnTx/>
                <a:uFillTx/>
                <a:latin typeface="Arial"/>
                <a:ea typeface="+mn-ea"/>
                <a:cs typeface="+mn-cs"/>
              </a:rPr>
              <a:t>A High Flow Air Sampling Pump to meet the challenges of Asbestos/ Hazardous Substance Area Air Sampling without Compromise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0" cap="none" spc="0" normalizeH="0" baseline="0" noProof="0" dirty="0">
              <a:ln>
                <a:noFill/>
              </a:ln>
              <a:solidFill>
                <a:srgbClr val="00461C"/>
              </a:solidFill>
              <a:effectLst/>
              <a:uLnTx/>
              <a:uFillTx/>
              <a:latin typeface="Arial"/>
              <a:ea typeface="+mn-ea"/>
              <a:cs typeface="+mn-cs"/>
            </a:endParaRPr>
          </a:p>
        </p:txBody>
      </p:sp>
      <p:cxnSp>
        <p:nvCxnSpPr>
          <p:cNvPr id="16" name="Gerade Verbindung 8"/>
          <p:cNvCxnSpPr>
            <a:stCxn id="26" idx="3"/>
            <a:endCxn id="23" idx="1"/>
          </p:cNvCxnSpPr>
          <p:nvPr/>
        </p:nvCxnSpPr>
        <p:spPr bwMode="gray">
          <a:xfrm>
            <a:off x="4871145" y="3943463"/>
            <a:ext cx="2446535" cy="0"/>
          </a:xfrm>
          <a:prstGeom prst="line">
            <a:avLst/>
          </a:prstGeom>
          <a:noFill/>
          <a:ln w="19050" cap="flat" cmpd="sng" algn="ctr">
            <a:solidFill>
              <a:srgbClr val="468741"/>
            </a:solidFill>
            <a:prstDash val="solid"/>
          </a:ln>
          <a:effectLst/>
        </p:spPr>
      </p:cxnSp>
      <p:cxnSp>
        <p:nvCxnSpPr>
          <p:cNvPr id="17" name="Gerade Verbindung 9"/>
          <p:cNvCxnSpPr>
            <a:stCxn id="22" idx="2"/>
            <a:endCxn id="25" idx="0"/>
          </p:cNvCxnSpPr>
          <p:nvPr/>
        </p:nvCxnSpPr>
        <p:spPr bwMode="gray">
          <a:xfrm flipH="1">
            <a:off x="4474370" y="2970325"/>
            <a:ext cx="3240087" cy="1944688"/>
          </a:xfrm>
          <a:prstGeom prst="line">
            <a:avLst/>
          </a:prstGeom>
          <a:noFill/>
          <a:ln w="19050" cap="flat" cmpd="sng" algn="ctr">
            <a:solidFill>
              <a:srgbClr val="468741"/>
            </a:solidFill>
            <a:prstDash val="solid"/>
          </a:ln>
          <a:effectLst/>
        </p:spPr>
      </p:cxnSp>
      <p:cxnSp>
        <p:nvCxnSpPr>
          <p:cNvPr id="18" name="Gerade Verbindung 10"/>
          <p:cNvCxnSpPr>
            <a:stCxn id="21" idx="2"/>
            <a:endCxn id="24" idx="0"/>
          </p:cNvCxnSpPr>
          <p:nvPr/>
        </p:nvCxnSpPr>
        <p:spPr bwMode="gray">
          <a:xfrm>
            <a:off x="4474370" y="2970325"/>
            <a:ext cx="3240087" cy="1944688"/>
          </a:xfrm>
          <a:prstGeom prst="line">
            <a:avLst/>
          </a:prstGeom>
          <a:noFill/>
          <a:ln w="19050" cap="flat" cmpd="sng" algn="ctr">
            <a:solidFill>
              <a:srgbClr val="468741"/>
            </a:solidFill>
            <a:prstDash val="solid"/>
          </a:ln>
          <a:effectLst/>
        </p:spPr>
      </p:cxnSp>
      <p:sp>
        <p:nvSpPr>
          <p:cNvPr id="19" name="Ellipse 11"/>
          <p:cNvSpPr/>
          <p:nvPr/>
        </p:nvSpPr>
        <p:spPr bwMode="gray">
          <a:xfrm>
            <a:off x="5446713" y="3330688"/>
            <a:ext cx="1295400" cy="1296987"/>
          </a:xfrm>
          <a:prstGeom prst="ellipse">
            <a:avLst/>
          </a:prstGeom>
          <a:solidFill>
            <a:srgbClr val="FFFFFF"/>
          </a:solidFill>
          <a:ln w="19050" cap="flat" cmpd="sng" algn="ctr">
            <a:solidFill>
              <a:srgbClr val="468741"/>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0" name="Oval 42"/>
          <p:cNvSpPr>
            <a:spLocks noChangeArrowheads="1"/>
          </p:cNvSpPr>
          <p:nvPr>
            <p:custDataLst>
              <p:tags r:id="rId1"/>
            </p:custDataLst>
          </p:nvPr>
        </p:nvSpPr>
        <p:spPr bwMode="gray">
          <a:xfrm>
            <a:off x="5518151" y="3402125"/>
            <a:ext cx="1152525" cy="1152525"/>
          </a:xfrm>
          <a:prstGeom prst="ellipse">
            <a:avLst/>
          </a:prstGeom>
          <a:solidFill>
            <a:srgbClr val="FFFFFF"/>
          </a:solidFill>
          <a:ln w="9525">
            <a:solidFill>
              <a:srgbClr val="468741"/>
            </a:solidFill>
          </a:ln>
          <a:effectLst/>
        </p:spPr>
        <p:txBody>
          <a:bodyPr vert="horz" wrap="square" lIns="90000" tIns="82800" rIns="90000" bIns="82800" rtlCol="0" anchor="ctr" anchorCtr="0">
            <a:noAutofit/>
          </a:bodyPr>
          <a:lstStyle/>
          <a:p>
            <a:pPr marL="0" marR="0" lvl="0" indent="0" algn="ctr" defTabSz="914400" rtl="0" eaLnBrk="1" fontAlgn="base" latinLnBrk="0" hangingPunct="1">
              <a:lnSpc>
                <a:spcPct val="100000"/>
              </a:lnSpc>
              <a:spcBef>
                <a:spcPct val="0"/>
              </a:spcBef>
              <a:spcAft>
                <a:spcPts val="300"/>
              </a:spcAft>
              <a:buClrTx/>
              <a:buSzPct val="100000"/>
              <a:buFontTx/>
              <a:buNone/>
              <a:tabLst/>
              <a:defRPr/>
            </a:pPr>
            <a:r>
              <a:rPr kumimoji="0" lang="en-GB" altLang="de-DE" sz="1500" b="0" i="1" u="none" strike="noStrike" kern="0" cap="none" spc="0" normalizeH="0" baseline="0" noProof="0" dirty="0">
                <a:ln>
                  <a:noFill/>
                </a:ln>
                <a:solidFill>
                  <a:srgbClr val="B2B2B2"/>
                </a:solidFill>
                <a:effectLst/>
                <a:uLnTx/>
                <a:uFillTx/>
                <a:latin typeface="Arial" charset="0"/>
                <a:ea typeface="+mn-ea"/>
                <a:cs typeface="+mn-cs"/>
              </a:rPr>
              <a:t> or Icon</a:t>
            </a:r>
          </a:p>
        </p:txBody>
      </p:sp>
      <p:sp>
        <p:nvSpPr>
          <p:cNvPr id="21" name="Rechteck 17"/>
          <p:cNvSpPr/>
          <p:nvPr/>
        </p:nvSpPr>
        <p:spPr bwMode="gray">
          <a:xfrm>
            <a:off x="2925763" y="2033700"/>
            <a:ext cx="3097213"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0" cap="none" spc="0" normalizeH="0" baseline="0" noProof="0" dirty="0">
                <a:ln>
                  <a:noFill/>
                </a:ln>
                <a:solidFill>
                  <a:srgbClr val="000000"/>
                </a:solidFill>
                <a:effectLst/>
                <a:uLnTx/>
                <a:uFillTx/>
                <a:latin typeface="Arial"/>
                <a:ea typeface="+mn-ea"/>
                <a:cs typeface="+mn-cs"/>
              </a:rPr>
              <a:t>Rugged design, comfortable handle and robust enough to meet the application challenges</a:t>
            </a:r>
          </a:p>
        </p:txBody>
      </p:sp>
      <p:sp>
        <p:nvSpPr>
          <p:cNvPr id="22" name="Rechteck 18"/>
          <p:cNvSpPr/>
          <p:nvPr/>
        </p:nvSpPr>
        <p:spPr bwMode="gray">
          <a:xfrm>
            <a:off x="6165851" y="2033700"/>
            <a:ext cx="3097212"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0" cap="none" spc="0" normalizeH="0" baseline="0" noProof="0" dirty="0">
                <a:ln>
                  <a:noFill/>
                </a:ln>
                <a:solidFill>
                  <a:srgbClr val="000000"/>
                </a:solidFill>
                <a:effectLst/>
                <a:uLnTx/>
                <a:uFillTx/>
                <a:latin typeface="Arial"/>
                <a:ea typeface="+mn-ea"/>
                <a:cs typeface="+mn-cs"/>
              </a:rPr>
              <a:t>Simple to use, easy to read intuitive user interface with only 4 buttons</a:t>
            </a:r>
          </a:p>
        </p:txBody>
      </p:sp>
      <p:sp>
        <p:nvSpPr>
          <p:cNvPr id="23" name="Rechteck 19"/>
          <p:cNvSpPr/>
          <p:nvPr/>
        </p:nvSpPr>
        <p:spPr bwMode="gray">
          <a:xfrm>
            <a:off x="7317680" y="3475150"/>
            <a:ext cx="3097213"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0" cap="none" spc="0" normalizeH="0" baseline="0" noProof="0" dirty="0">
                <a:ln>
                  <a:noFill/>
                </a:ln>
                <a:solidFill>
                  <a:srgbClr val="000000"/>
                </a:solidFill>
                <a:effectLst/>
                <a:uLnTx/>
                <a:uFillTx/>
                <a:latin typeface="Arial"/>
                <a:ea typeface="+mn-ea"/>
                <a:cs typeface="+mn-cs"/>
              </a:rPr>
              <a:t>Vortex3 connectivity with the Airwave App, sampling data at your fingertips</a:t>
            </a:r>
          </a:p>
        </p:txBody>
      </p:sp>
      <p:sp>
        <p:nvSpPr>
          <p:cNvPr id="24" name="Rechteck 20"/>
          <p:cNvSpPr/>
          <p:nvPr/>
        </p:nvSpPr>
        <p:spPr bwMode="gray">
          <a:xfrm>
            <a:off x="6165851" y="4915013"/>
            <a:ext cx="3097212"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0" cap="none" spc="0" normalizeH="0" baseline="0" noProof="0" dirty="0">
                <a:ln>
                  <a:noFill/>
                </a:ln>
                <a:solidFill>
                  <a:srgbClr val="000000"/>
                </a:solidFill>
                <a:effectLst/>
                <a:uLnTx/>
                <a:uFillTx/>
                <a:latin typeface="Arial"/>
                <a:ea typeface="+mn-ea"/>
                <a:cs typeface="+mn-cs"/>
              </a:rPr>
              <a:t>High performance –  8Hr runtime @ 12 L/min using a 25mm 0.8um filter – Flow accuracy better than +/- 5% </a:t>
            </a:r>
          </a:p>
        </p:txBody>
      </p:sp>
      <p:sp>
        <p:nvSpPr>
          <p:cNvPr id="25" name="Rechteck 21"/>
          <p:cNvSpPr/>
          <p:nvPr/>
        </p:nvSpPr>
        <p:spPr bwMode="gray">
          <a:xfrm>
            <a:off x="2925763" y="4915013"/>
            <a:ext cx="3097213"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0" cap="none" spc="0" normalizeH="0" baseline="0" noProof="0" dirty="0">
                <a:ln>
                  <a:noFill/>
                </a:ln>
                <a:solidFill>
                  <a:srgbClr val="000000"/>
                </a:solidFill>
                <a:effectLst/>
                <a:uLnTx/>
                <a:uFillTx/>
                <a:latin typeface="Arial"/>
                <a:ea typeface="+mn-ea"/>
                <a:cs typeface="+mn-cs"/>
              </a:rPr>
              <a:t>IP65 making the Vortex3 easy to clean, decontaminate and look after </a:t>
            </a:r>
          </a:p>
        </p:txBody>
      </p:sp>
      <p:sp>
        <p:nvSpPr>
          <p:cNvPr id="26" name="Rechteck 22"/>
          <p:cNvSpPr/>
          <p:nvPr/>
        </p:nvSpPr>
        <p:spPr bwMode="gray">
          <a:xfrm>
            <a:off x="1773933" y="3475150"/>
            <a:ext cx="3097212" cy="936625"/>
          </a:xfrm>
          <a:prstGeom prst="rect">
            <a:avLst/>
          </a:prstGeom>
          <a:solidFill>
            <a:srgbClr val="B2B2B2">
              <a:lumMod val="20000"/>
              <a:lumOff val="80000"/>
            </a:srgbClr>
          </a:solidFill>
          <a:ln w="9525" cap="flat" cmpd="sng" algn="ctr">
            <a:solidFill>
              <a:srgbClr val="468741"/>
            </a:solid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500" b="0" i="0" u="none" strike="noStrike" kern="0" cap="none" spc="0" normalizeH="0" baseline="0" noProof="0" dirty="0">
                <a:ln>
                  <a:noFill/>
                </a:ln>
                <a:solidFill>
                  <a:srgbClr val="000000"/>
                </a:solidFill>
                <a:effectLst/>
                <a:uLnTx/>
                <a:uFillTx/>
                <a:latin typeface="Arial"/>
                <a:ea typeface="+mn-ea"/>
                <a:cs typeface="+mn-cs"/>
              </a:rPr>
              <a:t>Interlocking connecting mechanism that enables 3/ 4 pumps to be carried at one time</a:t>
            </a:r>
          </a:p>
        </p:txBody>
      </p:sp>
      <p:pic>
        <p:nvPicPr>
          <p:cNvPr id="27" name="Picture 26">
            <a:extLst>
              <a:ext uri="{FF2B5EF4-FFF2-40B4-BE49-F238E27FC236}">
                <a16:creationId xmlns:a16="http://schemas.microsoft.com/office/drawing/2014/main" id="{3D6EE594-E2FA-4033-ACCC-8BE502C544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554" y="3823810"/>
            <a:ext cx="965715" cy="346461"/>
          </a:xfrm>
          <a:prstGeom prst="rect">
            <a:avLst/>
          </a:prstGeom>
        </p:spPr>
      </p:pic>
      <p:pic>
        <p:nvPicPr>
          <p:cNvPr id="3" name="Picture 2">
            <a:extLst>
              <a:ext uri="{FF2B5EF4-FFF2-40B4-BE49-F238E27FC236}">
                <a16:creationId xmlns:a16="http://schemas.microsoft.com/office/drawing/2014/main" id="{B4BE02E3-F57A-48E0-AC87-CD2A0529FEA8}"/>
              </a:ext>
            </a:extLst>
          </p:cNvPr>
          <p:cNvPicPr>
            <a:picLocks noChangeAspect="1"/>
          </p:cNvPicPr>
          <p:nvPr/>
        </p:nvPicPr>
        <p:blipFill>
          <a:blip r:embed="rId5"/>
          <a:stretch>
            <a:fillRect/>
          </a:stretch>
        </p:blipFill>
        <p:spPr>
          <a:xfrm>
            <a:off x="9605706" y="1844108"/>
            <a:ext cx="1618374" cy="1315808"/>
          </a:xfrm>
          <a:prstGeom prst="rect">
            <a:avLst/>
          </a:prstGeom>
        </p:spPr>
      </p:pic>
      <p:pic>
        <p:nvPicPr>
          <p:cNvPr id="4" name="Picture 3">
            <a:extLst>
              <a:ext uri="{FF2B5EF4-FFF2-40B4-BE49-F238E27FC236}">
                <a16:creationId xmlns:a16="http://schemas.microsoft.com/office/drawing/2014/main" id="{03B16EA0-6F8A-4C17-AB60-6CF7F7EBDBDF}"/>
              </a:ext>
            </a:extLst>
          </p:cNvPr>
          <p:cNvPicPr>
            <a:picLocks noChangeAspect="1"/>
          </p:cNvPicPr>
          <p:nvPr/>
        </p:nvPicPr>
        <p:blipFill>
          <a:blip r:embed="rId6"/>
          <a:stretch>
            <a:fillRect/>
          </a:stretch>
        </p:blipFill>
        <p:spPr>
          <a:xfrm>
            <a:off x="1246020" y="1895170"/>
            <a:ext cx="1608306" cy="1269554"/>
          </a:xfrm>
          <a:prstGeom prst="rect">
            <a:avLst/>
          </a:prstGeom>
        </p:spPr>
      </p:pic>
      <p:pic>
        <p:nvPicPr>
          <p:cNvPr id="5" name="Picture 4">
            <a:extLst>
              <a:ext uri="{FF2B5EF4-FFF2-40B4-BE49-F238E27FC236}">
                <a16:creationId xmlns:a16="http://schemas.microsoft.com/office/drawing/2014/main" id="{4FD86DE8-E0AB-404A-8F8F-ECAAD379B43A}"/>
              </a:ext>
            </a:extLst>
          </p:cNvPr>
          <p:cNvPicPr>
            <a:picLocks noChangeAspect="1"/>
          </p:cNvPicPr>
          <p:nvPr/>
        </p:nvPicPr>
        <p:blipFill>
          <a:blip r:embed="rId7"/>
          <a:stretch>
            <a:fillRect/>
          </a:stretch>
        </p:blipFill>
        <p:spPr>
          <a:xfrm>
            <a:off x="100723" y="3401571"/>
            <a:ext cx="1379081" cy="1214652"/>
          </a:xfrm>
          <a:prstGeom prst="rect">
            <a:avLst/>
          </a:prstGeom>
        </p:spPr>
      </p:pic>
      <p:pic>
        <p:nvPicPr>
          <p:cNvPr id="6" name="Picture 5">
            <a:extLst>
              <a:ext uri="{FF2B5EF4-FFF2-40B4-BE49-F238E27FC236}">
                <a16:creationId xmlns:a16="http://schemas.microsoft.com/office/drawing/2014/main" id="{9BC77958-CCEA-4447-B92B-F29BD21073F5}"/>
              </a:ext>
            </a:extLst>
          </p:cNvPr>
          <p:cNvPicPr>
            <a:picLocks noChangeAspect="1"/>
          </p:cNvPicPr>
          <p:nvPr/>
        </p:nvPicPr>
        <p:blipFill>
          <a:blip r:embed="rId8"/>
          <a:stretch>
            <a:fillRect/>
          </a:stretch>
        </p:blipFill>
        <p:spPr>
          <a:xfrm>
            <a:off x="10453669" y="3389208"/>
            <a:ext cx="1651289" cy="1238467"/>
          </a:xfrm>
          <a:prstGeom prst="rect">
            <a:avLst/>
          </a:prstGeom>
        </p:spPr>
      </p:pic>
      <p:pic>
        <p:nvPicPr>
          <p:cNvPr id="7" name="Picture 6">
            <a:extLst>
              <a:ext uri="{FF2B5EF4-FFF2-40B4-BE49-F238E27FC236}">
                <a16:creationId xmlns:a16="http://schemas.microsoft.com/office/drawing/2014/main" id="{D0A7F878-EEB0-4E96-9483-51A28EC3AB61}"/>
              </a:ext>
            </a:extLst>
          </p:cNvPr>
          <p:cNvPicPr>
            <a:picLocks noChangeAspect="1"/>
          </p:cNvPicPr>
          <p:nvPr/>
        </p:nvPicPr>
        <p:blipFill>
          <a:blip r:embed="rId9"/>
          <a:stretch>
            <a:fillRect/>
          </a:stretch>
        </p:blipFill>
        <p:spPr>
          <a:xfrm>
            <a:off x="1220565" y="4602286"/>
            <a:ext cx="1029185" cy="1654627"/>
          </a:xfrm>
          <a:prstGeom prst="rect">
            <a:avLst/>
          </a:prstGeom>
        </p:spPr>
      </p:pic>
      <p:pic>
        <p:nvPicPr>
          <p:cNvPr id="8" name="Picture 7">
            <a:extLst>
              <a:ext uri="{FF2B5EF4-FFF2-40B4-BE49-F238E27FC236}">
                <a16:creationId xmlns:a16="http://schemas.microsoft.com/office/drawing/2014/main" id="{E7D5BEFD-AFD3-45C3-85CE-43766D6C4ABC}"/>
              </a:ext>
            </a:extLst>
          </p:cNvPr>
          <p:cNvPicPr>
            <a:picLocks noChangeAspect="1"/>
          </p:cNvPicPr>
          <p:nvPr/>
        </p:nvPicPr>
        <p:blipFill>
          <a:blip r:embed="rId10"/>
          <a:stretch>
            <a:fillRect/>
          </a:stretch>
        </p:blipFill>
        <p:spPr>
          <a:xfrm>
            <a:off x="9695606" y="4632479"/>
            <a:ext cx="1121660" cy="1501692"/>
          </a:xfrm>
          <a:prstGeom prst="rect">
            <a:avLst/>
          </a:prstGeom>
        </p:spPr>
      </p:pic>
    </p:spTree>
    <p:extLst>
      <p:ext uri="{BB962C8B-B14F-4D97-AF65-F5344CB8AC3E}">
        <p14:creationId xmlns:p14="http://schemas.microsoft.com/office/powerpoint/2010/main" val="2573974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038"/>
            <a:ext cx="11826875" cy="417512"/>
          </a:xfrm>
          <a:prstGeom prst="rect">
            <a:avLst/>
          </a:prstGeom>
        </p:spPr>
        <p:txBody>
          <a:bodyPr/>
          <a:lstStyle/>
          <a:p>
            <a:r>
              <a:rPr lang="en-GB" dirty="0"/>
              <a:t>HSE’s Next move </a:t>
            </a:r>
          </a:p>
        </p:txBody>
      </p:sp>
      <p:sp>
        <p:nvSpPr>
          <p:cNvPr id="5" name="TextBox 4">
            <a:extLst>
              <a:ext uri="{FF2B5EF4-FFF2-40B4-BE49-F238E27FC236}">
                <a16:creationId xmlns:a16="http://schemas.microsoft.com/office/drawing/2014/main" id="{6936F55B-B6B6-AF96-2858-2E8644FEEF3F}"/>
              </a:ext>
            </a:extLst>
          </p:cNvPr>
          <p:cNvSpPr txBox="1"/>
          <p:nvPr/>
        </p:nvSpPr>
        <p:spPr>
          <a:xfrm>
            <a:off x="982638" y="871530"/>
            <a:ext cx="10225136" cy="4893647"/>
          </a:xfrm>
          <a:prstGeom prst="rect">
            <a:avLst/>
          </a:prstGeom>
        </p:spPr>
        <p:txBody>
          <a:bodyPr wrap="square" rtlCol="0">
            <a:spAutoFit/>
          </a:bodyPr>
          <a:lstStyle/>
          <a:p>
            <a:r>
              <a:rPr lang="en-GB" dirty="0"/>
              <a:t>Late 2025 Consultation </a:t>
            </a:r>
          </a:p>
          <a:p>
            <a:r>
              <a:rPr lang="en-GB" dirty="0"/>
              <a:t>Three proposals </a:t>
            </a:r>
          </a:p>
          <a:p>
            <a:endParaRPr lang="en-GB" dirty="0"/>
          </a:p>
          <a:p>
            <a:pPr marL="342900" indent="-342900">
              <a:buFont typeface="Arial" panose="020B0604020202020204" pitchFamily="34" charset="0"/>
              <a:buChar char="•"/>
            </a:pPr>
            <a:r>
              <a:rPr lang="en-GB" b="0" i="0" dirty="0">
                <a:effectLst/>
                <a:latin typeface="-apple-system"/>
              </a:rPr>
              <a:t>To ensure the independence and impartiality of roles in the four-stage clearance process to further minimise the risk of exposure from asbestos to workers and building users after the removal of asbestos.</a:t>
            </a:r>
            <a:endParaRPr lang="en-GB" dirty="0">
              <a:latin typeface="-apple-system"/>
            </a:endParaRPr>
          </a:p>
          <a:p>
            <a:pPr marL="342900" indent="-342900">
              <a:buFont typeface="Arial" panose="020B0604020202020204" pitchFamily="34" charset="0"/>
              <a:buChar char="•"/>
            </a:pPr>
            <a:endParaRPr lang="en-GB" b="0" i="0" dirty="0">
              <a:effectLst/>
              <a:latin typeface="-apple-system"/>
            </a:endParaRPr>
          </a:p>
          <a:p>
            <a:pPr marL="342900" indent="-342900">
              <a:buFont typeface="Arial" panose="020B0604020202020204" pitchFamily="34" charset="0"/>
              <a:buChar char="•"/>
            </a:pPr>
            <a:r>
              <a:rPr lang="en-GB" b="0" i="0" dirty="0">
                <a:effectLst/>
                <a:latin typeface="-apple-system"/>
              </a:rPr>
              <a:t>To drive up the standard of asbestos surveys to ensure duty holders have the information they need to safely manage asbestos risks.</a:t>
            </a:r>
            <a:endParaRPr lang="en-GB" dirty="0">
              <a:latin typeface="-apple-system"/>
            </a:endParaRPr>
          </a:p>
          <a:p>
            <a:pPr marL="342900" indent="-342900">
              <a:buFont typeface="Arial" panose="020B0604020202020204" pitchFamily="34" charset="0"/>
              <a:buChar char="•"/>
            </a:pPr>
            <a:endParaRPr lang="en-GB" b="0" i="0" dirty="0">
              <a:effectLst/>
              <a:latin typeface="-apple-system"/>
            </a:endParaRPr>
          </a:p>
          <a:p>
            <a:pPr marL="342900" indent="-342900">
              <a:buFont typeface="Arial" panose="020B0604020202020204" pitchFamily="34" charset="0"/>
              <a:buChar char="•"/>
            </a:pPr>
            <a:r>
              <a:rPr lang="en-GB" b="0" i="0" dirty="0">
                <a:effectLst/>
                <a:latin typeface="-apple-system"/>
              </a:rPr>
              <a:t>To clarify the type of work that constitutes work with asbestos known as Notifiable Non-Licensed Work (NNLW).</a:t>
            </a:r>
            <a:br>
              <a:rPr lang="en-GB" b="0" i="0" dirty="0">
                <a:effectLst/>
                <a:latin typeface="-apple-system"/>
              </a:rPr>
            </a:br>
            <a:r>
              <a:rPr lang="en-GB" dirty="0"/>
              <a:t> </a:t>
            </a:r>
          </a:p>
        </p:txBody>
      </p:sp>
    </p:spTree>
    <p:extLst>
      <p:ext uri="{BB962C8B-B14F-4D97-AF65-F5344CB8AC3E}">
        <p14:creationId xmlns:p14="http://schemas.microsoft.com/office/powerpoint/2010/main" val="2795963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8582" y="14479"/>
            <a:ext cx="11826875" cy="417512"/>
          </a:xfrm>
          <a:prstGeom prst="rect">
            <a:avLst/>
          </a:prstGeom>
        </p:spPr>
        <p:txBody>
          <a:bodyPr/>
          <a:lstStyle/>
          <a:p>
            <a:r>
              <a:rPr lang="en-GB" dirty="0"/>
              <a:t>Questions  </a:t>
            </a:r>
          </a:p>
        </p:txBody>
      </p:sp>
      <p:sp>
        <p:nvSpPr>
          <p:cNvPr id="5" name="TextBox 4">
            <a:extLst>
              <a:ext uri="{FF2B5EF4-FFF2-40B4-BE49-F238E27FC236}">
                <a16:creationId xmlns:a16="http://schemas.microsoft.com/office/drawing/2014/main" id="{6936F55B-B6B6-AF96-2858-2E8644FEEF3F}"/>
              </a:ext>
            </a:extLst>
          </p:cNvPr>
          <p:cNvSpPr txBox="1"/>
          <p:nvPr/>
        </p:nvSpPr>
        <p:spPr>
          <a:xfrm>
            <a:off x="766614" y="5518026"/>
            <a:ext cx="10225136" cy="1200329"/>
          </a:xfrm>
          <a:prstGeom prst="rect">
            <a:avLst/>
          </a:prstGeom>
        </p:spPr>
        <p:txBody>
          <a:bodyPr wrap="square" rtlCol="0">
            <a:spAutoFit/>
          </a:bodyPr>
          <a:lstStyle/>
          <a:p>
            <a:r>
              <a:rPr lang="en-GB" b="0" i="0" dirty="0">
                <a:effectLst/>
                <a:latin typeface="-apple-system"/>
                <a:hlinkClick r:id="rId3"/>
              </a:rPr>
              <a:t>Stephensandford@casellasolutions.co.uk</a:t>
            </a:r>
            <a:endParaRPr lang="en-GB" b="0" i="0" dirty="0">
              <a:effectLst/>
              <a:latin typeface="-apple-system"/>
            </a:endParaRPr>
          </a:p>
          <a:p>
            <a:br>
              <a:rPr lang="en-GB" b="0" i="0" dirty="0">
                <a:effectLst/>
                <a:latin typeface="-apple-system"/>
              </a:rPr>
            </a:br>
            <a:r>
              <a:rPr lang="en-GB" dirty="0"/>
              <a:t> </a:t>
            </a:r>
          </a:p>
        </p:txBody>
      </p:sp>
      <p:pic>
        <p:nvPicPr>
          <p:cNvPr id="4" name="Picture 3" descr="A chalkboard with a word on it next to a pair of books&#10;&#10;AI-generated content may be incorrect.">
            <a:extLst>
              <a:ext uri="{FF2B5EF4-FFF2-40B4-BE49-F238E27FC236}">
                <a16:creationId xmlns:a16="http://schemas.microsoft.com/office/drawing/2014/main" id="{F777CDC0-7699-0A22-6B49-3FDA6C1818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94831" y="837506"/>
            <a:ext cx="6968702" cy="4581922"/>
          </a:xfrm>
          <a:prstGeom prst="rect">
            <a:avLst/>
          </a:prstGeom>
        </p:spPr>
      </p:pic>
    </p:spTree>
    <p:extLst>
      <p:ext uri="{BB962C8B-B14F-4D97-AF65-F5344CB8AC3E}">
        <p14:creationId xmlns:p14="http://schemas.microsoft.com/office/powerpoint/2010/main" val="971591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038"/>
            <a:ext cx="11826875" cy="417512"/>
          </a:xfrm>
          <a:prstGeom prst="rect">
            <a:avLst/>
          </a:prstGeom>
        </p:spPr>
        <p:txBody>
          <a:bodyPr/>
          <a:lstStyle/>
          <a:p>
            <a:r>
              <a:rPr lang="en-GB" dirty="0"/>
              <a:t>Webinar outline </a:t>
            </a:r>
          </a:p>
        </p:txBody>
      </p:sp>
      <p:sp>
        <p:nvSpPr>
          <p:cNvPr id="3" name="TextBox 2">
            <a:extLst>
              <a:ext uri="{FF2B5EF4-FFF2-40B4-BE49-F238E27FC236}">
                <a16:creationId xmlns:a16="http://schemas.microsoft.com/office/drawing/2014/main" id="{EBD1AA50-D040-2C14-6809-FC6EDB61C268}"/>
              </a:ext>
            </a:extLst>
          </p:cNvPr>
          <p:cNvSpPr txBox="1"/>
          <p:nvPr/>
        </p:nvSpPr>
        <p:spPr>
          <a:xfrm>
            <a:off x="1342678" y="1845618"/>
            <a:ext cx="9865096" cy="3528392"/>
          </a:xfrm>
          <a:prstGeom prst="rect">
            <a:avLst/>
          </a:prstGeom>
        </p:spPr>
        <p:txBody>
          <a:bodyPr wrap="square" rtlCol="0">
            <a:spAutoFit/>
          </a:bodyPr>
          <a:lstStyle/>
          <a:p>
            <a:endParaRPr lang="en-GB" dirty="0"/>
          </a:p>
        </p:txBody>
      </p:sp>
      <p:sp>
        <p:nvSpPr>
          <p:cNvPr id="6" name="TextBox 5">
            <a:extLst>
              <a:ext uri="{FF2B5EF4-FFF2-40B4-BE49-F238E27FC236}">
                <a16:creationId xmlns:a16="http://schemas.microsoft.com/office/drawing/2014/main" id="{00C5F7B5-7DB2-E06F-1316-3D45FD31F072}"/>
              </a:ext>
            </a:extLst>
          </p:cNvPr>
          <p:cNvSpPr txBox="1"/>
          <p:nvPr/>
        </p:nvSpPr>
        <p:spPr>
          <a:xfrm>
            <a:off x="1373388" y="837506"/>
            <a:ext cx="9937104" cy="6740307"/>
          </a:xfrm>
          <a:prstGeom prst="rect">
            <a:avLst/>
          </a:prstGeom>
        </p:spPr>
        <p:txBody>
          <a:bodyPr wrap="square" rtlCol="0">
            <a:spAutoFit/>
          </a:bodyPr>
          <a:lstStyle/>
          <a:p>
            <a:pPr marL="342900" indent="-342900">
              <a:buFont typeface="Arial" panose="020B0604020202020204" pitchFamily="34" charset="0"/>
              <a:buChar char="•"/>
            </a:pPr>
            <a:r>
              <a:rPr lang="en-GB" dirty="0">
                <a:solidFill>
                  <a:srgbClr val="000000"/>
                </a:solidFill>
                <a:latin typeface="Aptos" panose="020B0004020202020204" pitchFamily="34" charset="0"/>
                <a:ea typeface="Aptos" panose="020B0004020202020204" pitchFamily="34" charset="0"/>
                <a:cs typeface="Aptos" panose="020B0004020202020204" pitchFamily="34" charset="0"/>
              </a:rPr>
              <a:t>E</a:t>
            </a:r>
            <a:r>
              <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ssential principles and practicalities of asbestos air sampling</a:t>
            </a: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GB" dirty="0">
                <a:solidFill>
                  <a:srgbClr val="000000"/>
                </a:solidFill>
                <a:latin typeface="Aptos" panose="020B0004020202020204" pitchFamily="34" charset="0"/>
                <a:ea typeface="Aptos" panose="020B0004020202020204" pitchFamily="34" charset="0"/>
                <a:cs typeface="Aptos" panose="020B0004020202020204" pitchFamily="34" charset="0"/>
              </a:rPr>
              <a:t>W</a:t>
            </a:r>
            <a:r>
              <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hy it remains critical for workplace and public safety</a:t>
            </a: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 Health risks posed by inhaling airborne fibres</a:t>
            </a: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GB" dirty="0">
                <a:solidFill>
                  <a:srgbClr val="000000"/>
                </a:solidFill>
                <a:latin typeface="Aptos" panose="020B0004020202020204" pitchFamily="34" charset="0"/>
                <a:ea typeface="Aptos" panose="020B0004020202020204" pitchFamily="34" charset="0"/>
                <a:cs typeface="Aptos" panose="020B0004020202020204" pitchFamily="34" charset="0"/>
              </a:rPr>
              <a:t>S</a:t>
            </a:r>
            <a:r>
              <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trict legal requirements for licenced contractors to ensure safe removal and site clearance</a:t>
            </a: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Accurate sampling, correct equipment uses, and adherence to best practice </a:t>
            </a: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r>
              <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rPr>
              <a:t>best practice guidance for effective asbestos monitoring and management.</a:t>
            </a: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endParaRPr lang="en-GB" dirty="0">
              <a:solidFill>
                <a:srgbClr val="000000"/>
              </a:solidFill>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endParaRPr lang="en-GB" sz="24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514463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2"/>
          <p:cNvSpPr>
            <a:spLocks noGrp="1"/>
          </p:cNvSpPr>
          <p:nvPr>
            <p:ph type="title" idx="4294967295"/>
          </p:nvPr>
        </p:nvSpPr>
        <p:spPr>
          <a:xfrm>
            <a:off x="0" y="46038"/>
            <a:ext cx="11826875" cy="417512"/>
          </a:xfrm>
          <a:prstGeom prst="rect">
            <a:avLst/>
          </a:prstGeom>
        </p:spPr>
        <p:txBody>
          <a:bodyPr lIns="91461" tIns="45731" rIns="91461" bIns="45731"/>
          <a:lstStyle/>
          <a:p>
            <a:pPr eaLnBrk="1" hangingPunct="1"/>
            <a:r>
              <a:rPr lang="en-GB" dirty="0">
                <a:solidFill>
                  <a:schemeClr val="tx1"/>
                </a:solidFill>
              </a:rPr>
              <a:t>Eight Steps to Manage</a:t>
            </a:r>
          </a:p>
        </p:txBody>
      </p:sp>
      <p:sp>
        <p:nvSpPr>
          <p:cNvPr id="6" name="TextBox 5">
            <a:extLst>
              <a:ext uri="{FF2B5EF4-FFF2-40B4-BE49-F238E27FC236}">
                <a16:creationId xmlns:a16="http://schemas.microsoft.com/office/drawing/2014/main" id="{56C4CE70-E4D2-46E9-9513-5F01B06A3D20}"/>
              </a:ext>
            </a:extLst>
          </p:cNvPr>
          <p:cNvSpPr txBox="1"/>
          <p:nvPr/>
        </p:nvSpPr>
        <p:spPr>
          <a:xfrm>
            <a:off x="622598" y="464207"/>
            <a:ext cx="5904656" cy="4847481"/>
          </a:xfrm>
          <a:prstGeom prst="rect">
            <a:avLst/>
          </a:prstGeom>
          <a:noFill/>
        </p:spPr>
        <p:txBody>
          <a:bodyPr wrap="square">
            <a:spAutoFit/>
          </a:bodyPr>
          <a:lstStyle/>
          <a:p>
            <a:pPr algn="l"/>
            <a:endParaRPr lang="en-GB" sz="1100" b="0" i="0" u="none" strike="noStrike" baseline="0" dirty="0">
              <a:solidFill>
                <a:srgbClr val="000000"/>
              </a:solidFill>
            </a:endParaRPr>
          </a:p>
          <a:p>
            <a:endParaRPr lang="en-GB" sz="1400" b="0" i="0" u="none" strike="noStrike" baseline="0" dirty="0"/>
          </a:p>
          <a:p>
            <a:r>
              <a:rPr lang="en-US" sz="2800" b="0" i="0" u="none" strike="noStrike" baseline="0" dirty="0"/>
              <a:t>1.	Know where it is.</a:t>
            </a:r>
          </a:p>
          <a:p>
            <a:r>
              <a:rPr lang="en-US" sz="2800" b="0" i="0" u="none" strike="noStrike" baseline="0" dirty="0"/>
              <a:t>2.	Record where it is.</a:t>
            </a:r>
          </a:p>
          <a:p>
            <a:r>
              <a:rPr lang="en-US" sz="2800" b="0" i="0" u="none" strike="noStrike" baseline="0" dirty="0"/>
              <a:t>3.	Complete a risk assessment. </a:t>
            </a:r>
          </a:p>
          <a:p>
            <a:r>
              <a:rPr lang="en-US" sz="2800" b="0" i="0" u="none" strike="noStrike" baseline="0" dirty="0"/>
              <a:t>4.	Create a management plan </a:t>
            </a:r>
          </a:p>
          <a:p>
            <a:r>
              <a:rPr lang="en-US" sz="2800" b="0" i="0" u="none" strike="noStrike" baseline="0" dirty="0"/>
              <a:t>5.	Planning to work on asbestos-	containing materials (ACMs). </a:t>
            </a:r>
          </a:p>
          <a:p>
            <a:r>
              <a:rPr lang="en-US" sz="2800" b="0" i="0" u="none" strike="noStrike" baseline="0" dirty="0"/>
              <a:t>6.	Inform those who are 	potentially exposed. </a:t>
            </a:r>
          </a:p>
          <a:p>
            <a:r>
              <a:rPr lang="en-GB" sz="2800" b="0" i="0" u="none" strike="noStrike" baseline="0" dirty="0"/>
              <a:t>7.	Train workers. </a:t>
            </a:r>
          </a:p>
          <a:p>
            <a:r>
              <a:rPr lang="en-GB" sz="2800" b="0" i="0" u="none" strike="noStrike" baseline="0" dirty="0"/>
              <a:t>8.	Investigate asbestos incidents. </a:t>
            </a:r>
          </a:p>
        </p:txBody>
      </p:sp>
      <p:pic>
        <p:nvPicPr>
          <p:cNvPr id="5" name="Picture 4">
            <a:extLst>
              <a:ext uri="{FF2B5EF4-FFF2-40B4-BE49-F238E27FC236}">
                <a16:creationId xmlns:a16="http://schemas.microsoft.com/office/drawing/2014/main" id="{8914BDDE-406B-4C3B-8022-4DEBE20A48F2}"/>
              </a:ext>
            </a:extLst>
          </p:cNvPr>
          <p:cNvPicPr>
            <a:picLocks noChangeAspect="1"/>
          </p:cNvPicPr>
          <p:nvPr/>
        </p:nvPicPr>
        <p:blipFill>
          <a:blip r:embed="rId3"/>
          <a:stretch>
            <a:fillRect/>
          </a:stretch>
        </p:blipFill>
        <p:spPr>
          <a:xfrm>
            <a:off x="6642546" y="1485578"/>
            <a:ext cx="5234166" cy="3312368"/>
          </a:xfrm>
          <a:prstGeom prst="rect">
            <a:avLst/>
          </a:prstGeom>
          <a:ln w="12700">
            <a:solidFill>
              <a:srgbClr val="00461C"/>
            </a:solidFill>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46038"/>
            <a:ext cx="11826875" cy="417512"/>
          </a:xfrm>
          <a:prstGeom prst="rect">
            <a:avLst/>
          </a:prstGeom>
        </p:spPr>
        <p:txBody>
          <a:bodyPr/>
          <a:lstStyle/>
          <a:p>
            <a:r>
              <a:rPr lang="en-GB" dirty="0"/>
              <a:t>Risks</a:t>
            </a:r>
          </a:p>
        </p:txBody>
      </p:sp>
      <p:sp>
        <p:nvSpPr>
          <p:cNvPr id="2" name="TextBox 1">
            <a:extLst>
              <a:ext uri="{FF2B5EF4-FFF2-40B4-BE49-F238E27FC236}">
                <a16:creationId xmlns:a16="http://schemas.microsoft.com/office/drawing/2014/main" id="{1E2757EC-7BC5-4426-A2FF-AF11D84B25A1}"/>
              </a:ext>
            </a:extLst>
          </p:cNvPr>
          <p:cNvSpPr txBox="1"/>
          <p:nvPr/>
        </p:nvSpPr>
        <p:spPr>
          <a:xfrm>
            <a:off x="262558" y="1053530"/>
            <a:ext cx="7704856" cy="4247317"/>
          </a:xfrm>
          <a:prstGeom prst="rect">
            <a:avLst/>
          </a:prstGeom>
        </p:spPr>
        <p:txBody>
          <a:bodyPr wrap="square" rtlCol="0">
            <a:spAutoFit/>
          </a:bodyPr>
          <a:lstStyle/>
          <a:p>
            <a:pPr marL="285750" indent="-285750" algn="l">
              <a:buFont typeface="Arial" panose="020B0604020202020204" pitchFamily="34" charset="0"/>
              <a:buChar char="•"/>
            </a:pPr>
            <a:r>
              <a:rPr lang="en-US" sz="1800" b="1" i="0" u="none" strike="noStrike" baseline="0" dirty="0">
                <a:solidFill>
                  <a:srgbClr val="000000"/>
                </a:solidFill>
              </a:rPr>
              <a:t>High Risk of </a:t>
            </a:r>
            <a:r>
              <a:rPr lang="en-US" sz="1800" b="1" i="0" u="none" strike="noStrike" baseline="0" dirty="0" err="1">
                <a:solidFill>
                  <a:srgbClr val="000000"/>
                </a:solidFill>
              </a:rPr>
              <a:t>Fibre</a:t>
            </a:r>
            <a:r>
              <a:rPr lang="en-US" sz="1800" b="1" i="0" u="none" strike="noStrike" baseline="0" dirty="0">
                <a:solidFill>
                  <a:srgbClr val="000000"/>
                </a:solidFill>
              </a:rPr>
              <a:t> Release:</a:t>
            </a:r>
          </a:p>
          <a:p>
            <a:pPr marL="895335" lvl="1" indent="-285750">
              <a:buFont typeface="Arial" panose="020B0604020202020204" pitchFamily="34" charset="0"/>
              <a:buChar char="•"/>
            </a:pPr>
            <a:r>
              <a:rPr lang="en-GB" sz="1800" b="0" i="0" u="none" strike="noStrike" baseline="0" dirty="0">
                <a:solidFill>
                  <a:srgbClr val="000000"/>
                </a:solidFill>
              </a:rPr>
              <a:t>Limpet Sprayed Coatings.</a:t>
            </a:r>
          </a:p>
          <a:p>
            <a:pPr marL="895335" lvl="1" indent="-285750">
              <a:buFont typeface="Arial" panose="020B0604020202020204" pitchFamily="34" charset="0"/>
              <a:buChar char="•"/>
            </a:pPr>
            <a:r>
              <a:rPr lang="en-US" sz="1800" b="0" i="0" u="none" strike="noStrike" baseline="0" dirty="0">
                <a:solidFill>
                  <a:srgbClr val="000000"/>
                </a:solidFill>
              </a:rPr>
              <a:t>Thermal Insulation – Lagging to Pipes, Boilers and Calorifiers Insulating Boards.</a:t>
            </a:r>
          </a:p>
          <a:p>
            <a:pPr marL="895335" lvl="1" indent="-285750">
              <a:buFont typeface="Arial" panose="020B0604020202020204" pitchFamily="34" charset="0"/>
              <a:buChar char="•"/>
            </a:pPr>
            <a:endParaRPr lang="en-US" sz="1800" b="0" i="0" u="none" strike="noStrike" baseline="0" dirty="0">
              <a:solidFill>
                <a:srgbClr val="000000"/>
              </a:solidFill>
            </a:endParaRPr>
          </a:p>
          <a:p>
            <a:pPr marL="285750" indent="-285750">
              <a:buFont typeface="Arial" panose="020B0604020202020204" pitchFamily="34" charset="0"/>
              <a:buChar char="•"/>
            </a:pPr>
            <a:r>
              <a:rPr lang="en-US" sz="1800" b="1" i="0" u="none" strike="noStrike" baseline="0" dirty="0">
                <a:solidFill>
                  <a:srgbClr val="000000"/>
                </a:solidFill>
              </a:rPr>
              <a:t>Medium Risk of </a:t>
            </a:r>
            <a:r>
              <a:rPr lang="en-US" sz="1800" b="1" i="0" u="none" strike="noStrike" baseline="0" dirty="0" err="1">
                <a:solidFill>
                  <a:srgbClr val="000000"/>
                </a:solidFill>
              </a:rPr>
              <a:t>Fibre</a:t>
            </a:r>
            <a:r>
              <a:rPr lang="en-US" sz="1800" b="1" i="0" u="none" strike="noStrike" baseline="0" dirty="0">
                <a:solidFill>
                  <a:srgbClr val="000000"/>
                </a:solidFill>
              </a:rPr>
              <a:t> Release</a:t>
            </a:r>
          </a:p>
          <a:p>
            <a:pPr marL="895335" lvl="1" indent="-285750">
              <a:buFont typeface="Arial" panose="020B0604020202020204" pitchFamily="34" charset="0"/>
              <a:buChar char="•"/>
            </a:pPr>
            <a:r>
              <a:rPr lang="en-US" sz="1800" b="0" i="0" u="none" strike="noStrike" baseline="0" dirty="0">
                <a:solidFill>
                  <a:srgbClr val="000000"/>
                </a:solidFill>
              </a:rPr>
              <a:t>Cement Products – Roof Sheets and Flues etc....</a:t>
            </a:r>
          </a:p>
          <a:p>
            <a:pPr marL="895335" lvl="1" indent="-285750">
              <a:buFont typeface="Arial" panose="020B0604020202020204" pitchFamily="34" charset="0"/>
              <a:buChar char="•"/>
            </a:pPr>
            <a:r>
              <a:rPr lang="en-GB" sz="1800" b="0" i="0" u="none" strike="noStrike" baseline="0" dirty="0">
                <a:solidFill>
                  <a:srgbClr val="000000"/>
                </a:solidFill>
              </a:rPr>
              <a:t>Woven Textiles – Fire Blankets and Curtains etc....</a:t>
            </a:r>
          </a:p>
          <a:p>
            <a:pPr marL="895335" lvl="1" indent="-285750">
              <a:buFont typeface="Arial" panose="020B0604020202020204" pitchFamily="34" charset="0"/>
              <a:buChar char="•"/>
            </a:pPr>
            <a:r>
              <a:rPr lang="en-GB" sz="1800" b="0" i="0" u="none" strike="noStrike" baseline="0" dirty="0">
                <a:solidFill>
                  <a:srgbClr val="000000"/>
                </a:solidFill>
              </a:rPr>
              <a:t>Paper Products.</a:t>
            </a:r>
          </a:p>
          <a:p>
            <a:pPr marL="895335" lvl="1" indent="-285750">
              <a:buFont typeface="Arial" panose="020B0604020202020204" pitchFamily="34" charset="0"/>
              <a:buChar char="•"/>
            </a:pPr>
            <a:endParaRPr lang="en-GB" sz="1800" b="0" i="0" u="none" strike="noStrike" baseline="0" dirty="0">
              <a:solidFill>
                <a:srgbClr val="000000"/>
              </a:solidFill>
            </a:endParaRPr>
          </a:p>
          <a:p>
            <a:pPr marL="285750" indent="-285750" algn="l">
              <a:buFont typeface="Arial" panose="020B0604020202020204" pitchFamily="34" charset="0"/>
              <a:buChar char="•"/>
            </a:pPr>
            <a:r>
              <a:rPr lang="en-US" sz="1800" b="1" i="0" u="none" strike="noStrike" baseline="0" dirty="0">
                <a:solidFill>
                  <a:srgbClr val="000000"/>
                </a:solidFill>
              </a:rPr>
              <a:t>Low Risk of </a:t>
            </a:r>
            <a:r>
              <a:rPr lang="en-US" sz="1800" b="1" i="0" u="none" strike="noStrike" baseline="0" dirty="0" err="1">
                <a:solidFill>
                  <a:srgbClr val="000000"/>
                </a:solidFill>
              </a:rPr>
              <a:t>Fibre</a:t>
            </a:r>
            <a:r>
              <a:rPr lang="en-US" sz="1800" b="1" i="0" u="none" strike="noStrike" baseline="0" dirty="0">
                <a:solidFill>
                  <a:srgbClr val="000000"/>
                </a:solidFill>
              </a:rPr>
              <a:t> Release :</a:t>
            </a:r>
          </a:p>
          <a:p>
            <a:pPr marL="895335" lvl="1" indent="-285750">
              <a:buFont typeface="Arial" panose="020B0604020202020204" pitchFamily="34" charset="0"/>
              <a:buChar char="•"/>
            </a:pPr>
            <a:r>
              <a:rPr lang="en-US" sz="1800" b="0" i="0" u="none" strike="noStrike" baseline="0" dirty="0">
                <a:solidFill>
                  <a:srgbClr val="000000"/>
                </a:solidFill>
              </a:rPr>
              <a:t>Plastics – Thermoplastic Floor Tiles and Stair </a:t>
            </a:r>
            <a:r>
              <a:rPr lang="en-US" sz="1800" b="0" i="0" u="none" strike="noStrike" baseline="0" dirty="0" err="1">
                <a:solidFill>
                  <a:srgbClr val="000000"/>
                </a:solidFill>
              </a:rPr>
              <a:t>Nosings</a:t>
            </a:r>
            <a:r>
              <a:rPr lang="en-US" sz="1800" b="0" i="0" u="none" strike="noStrike" baseline="0" dirty="0">
                <a:solidFill>
                  <a:srgbClr val="000000"/>
                </a:solidFill>
              </a:rPr>
              <a:t> etc....</a:t>
            </a:r>
          </a:p>
          <a:p>
            <a:pPr marL="895335" lvl="1" indent="-285750">
              <a:buFont typeface="Arial" panose="020B0604020202020204" pitchFamily="34" charset="0"/>
              <a:buChar char="•"/>
            </a:pPr>
            <a:r>
              <a:rPr lang="en-GB" sz="1800" b="0" i="0" u="none" strike="noStrike" baseline="0" dirty="0">
                <a:solidFill>
                  <a:srgbClr val="000000"/>
                </a:solidFill>
              </a:rPr>
              <a:t>Bitumen Products – Roofing Felts etc....</a:t>
            </a:r>
          </a:p>
          <a:p>
            <a:pPr marL="895335" lvl="1" indent="-285750">
              <a:buFont typeface="Arial" panose="020B0604020202020204" pitchFamily="34" charset="0"/>
              <a:buChar char="•"/>
            </a:pPr>
            <a:r>
              <a:rPr lang="en-US" sz="1800" b="0" i="0" u="none" strike="noStrike" baseline="0" dirty="0">
                <a:solidFill>
                  <a:srgbClr val="000000"/>
                </a:solidFill>
              </a:rPr>
              <a:t>Textured Coatings – Artex Decorative Coatings and Paints etc...</a:t>
            </a:r>
          </a:p>
          <a:p>
            <a:pPr marL="895335" lvl="1" indent="-285750">
              <a:buFont typeface="Arial" panose="020B0604020202020204" pitchFamily="34" charset="0"/>
              <a:buChar char="•"/>
            </a:pPr>
            <a:r>
              <a:rPr lang="en-US" sz="1800" b="0" i="0" u="none" strike="noStrike" baseline="0" dirty="0">
                <a:solidFill>
                  <a:srgbClr val="000000"/>
                </a:solidFill>
              </a:rPr>
              <a:t>Others – Mastics, Sealants, Putties and Adhesives etc....</a:t>
            </a:r>
            <a:endParaRPr lang="en-GB" dirty="0"/>
          </a:p>
        </p:txBody>
      </p:sp>
      <p:pic>
        <p:nvPicPr>
          <p:cNvPr id="6" name="Picture 5">
            <a:extLst>
              <a:ext uri="{FF2B5EF4-FFF2-40B4-BE49-F238E27FC236}">
                <a16:creationId xmlns:a16="http://schemas.microsoft.com/office/drawing/2014/main" id="{E7E8B7CF-69F9-4F16-B6EE-BE3AB79E4425}"/>
              </a:ext>
            </a:extLst>
          </p:cNvPr>
          <p:cNvPicPr>
            <a:picLocks noChangeAspect="1"/>
          </p:cNvPicPr>
          <p:nvPr/>
        </p:nvPicPr>
        <p:blipFill>
          <a:blip r:embed="rId3"/>
          <a:stretch>
            <a:fillRect/>
          </a:stretch>
        </p:blipFill>
        <p:spPr>
          <a:xfrm>
            <a:off x="9312640" y="765498"/>
            <a:ext cx="2066723" cy="2448272"/>
          </a:xfrm>
          <a:prstGeom prst="rect">
            <a:avLst/>
          </a:prstGeom>
        </p:spPr>
      </p:pic>
      <p:pic>
        <p:nvPicPr>
          <p:cNvPr id="10" name="Picture 9">
            <a:extLst>
              <a:ext uri="{FF2B5EF4-FFF2-40B4-BE49-F238E27FC236}">
                <a16:creationId xmlns:a16="http://schemas.microsoft.com/office/drawing/2014/main" id="{231F2D9E-4669-4E60-A566-53E11BB30506}"/>
              </a:ext>
            </a:extLst>
          </p:cNvPr>
          <p:cNvPicPr>
            <a:picLocks noChangeAspect="1"/>
          </p:cNvPicPr>
          <p:nvPr/>
        </p:nvPicPr>
        <p:blipFill>
          <a:blip r:embed="rId4"/>
          <a:stretch>
            <a:fillRect/>
          </a:stretch>
        </p:blipFill>
        <p:spPr>
          <a:xfrm>
            <a:off x="9312640" y="3429793"/>
            <a:ext cx="2066723" cy="2379085"/>
          </a:xfrm>
          <a:prstGeom prst="rect">
            <a:avLst/>
          </a:prstGeom>
        </p:spPr>
      </p:pic>
    </p:spTree>
    <p:extLst>
      <p:ext uri="{BB962C8B-B14F-4D97-AF65-F5344CB8AC3E}">
        <p14:creationId xmlns:p14="http://schemas.microsoft.com/office/powerpoint/2010/main" val="238229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46038"/>
            <a:ext cx="11826875" cy="417512"/>
          </a:xfrm>
          <a:prstGeom prst="rect">
            <a:avLst/>
          </a:prstGeom>
        </p:spPr>
        <p:txBody>
          <a:bodyPr/>
          <a:lstStyle/>
          <a:p>
            <a:r>
              <a:rPr lang="en-GB" dirty="0"/>
              <a:t>HSG248 – Air Sampling Principle</a:t>
            </a:r>
          </a:p>
        </p:txBody>
      </p:sp>
      <p:sp>
        <p:nvSpPr>
          <p:cNvPr id="4" name="AutoShape 6" descr="Image result for teaspoon of sugar icon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4865FE47-D69A-4321-8F9C-33AEC13C3DD6}"/>
              </a:ext>
            </a:extLst>
          </p:cNvPr>
          <p:cNvSpPr txBox="1"/>
          <p:nvPr/>
        </p:nvSpPr>
        <p:spPr>
          <a:xfrm>
            <a:off x="622598" y="1433015"/>
            <a:ext cx="5472608" cy="4154984"/>
          </a:xfrm>
          <a:prstGeom prst="rect">
            <a:avLst/>
          </a:prstGeom>
        </p:spPr>
        <p:txBody>
          <a:bodyPr wrap="square" rtlCol="0">
            <a:spAutoFit/>
          </a:bodyPr>
          <a:lstStyle/>
          <a:p>
            <a:pPr marL="342900" indent="-342900">
              <a:buFont typeface="Arial" panose="020B0604020202020204" pitchFamily="34" charset="0"/>
              <a:buChar char="•"/>
            </a:pPr>
            <a:r>
              <a:rPr lang="en-GB" dirty="0"/>
              <a:t>Collect sample on a filter (25mm Mixed Cellulose Ester (MCE) pore size 0.8um to 1.2um).</a:t>
            </a:r>
          </a:p>
          <a:p>
            <a:pPr marL="342900" indent="-342900">
              <a:buFont typeface="Arial" panose="020B0604020202020204" pitchFamily="34" charset="0"/>
              <a:buChar char="•"/>
            </a:pPr>
            <a:r>
              <a:rPr lang="en-GB" dirty="0"/>
              <a:t>Draw measured volume of air.</a:t>
            </a:r>
          </a:p>
          <a:p>
            <a:pPr marL="342900" indent="-342900">
              <a:buFont typeface="Arial" panose="020B0604020202020204" pitchFamily="34" charset="0"/>
              <a:buChar char="•"/>
            </a:pPr>
            <a:r>
              <a:rPr lang="en-GB" dirty="0"/>
              <a:t>Filter mounted on a microscope slide.</a:t>
            </a:r>
          </a:p>
          <a:p>
            <a:pPr marL="342900" indent="-342900">
              <a:buFont typeface="Arial" panose="020B0604020202020204" pitchFamily="34" charset="0"/>
              <a:buChar char="•"/>
            </a:pPr>
            <a:r>
              <a:rPr lang="en-GB" dirty="0"/>
              <a:t>Filter rendered transparent.</a:t>
            </a:r>
          </a:p>
          <a:p>
            <a:pPr marL="342900" indent="-342900">
              <a:buFont typeface="Arial" panose="020B0604020202020204" pitchFamily="34" charset="0"/>
              <a:buChar char="•"/>
            </a:pPr>
            <a:r>
              <a:rPr lang="en-GB" dirty="0"/>
              <a:t>Fibres of appropriate dimensions in a measured area are counted.</a:t>
            </a:r>
          </a:p>
          <a:p>
            <a:pPr marL="342900" indent="-342900">
              <a:buFont typeface="Arial" panose="020B0604020202020204" pitchFamily="34" charset="0"/>
              <a:buChar char="•"/>
            </a:pPr>
            <a:r>
              <a:rPr lang="en-GB" dirty="0"/>
              <a:t>Number concentration of  fibres in the air calculated.</a:t>
            </a:r>
          </a:p>
          <a:p>
            <a:pPr marL="342900" indent="-34290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375BD1B3-7DC1-48A0-A8EA-C34D129BD5CB}"/>
              </a:ext>
            </a:extLst>
          </p:cNvPr>
          <p:cNvPicPr>
            <a:picLocks noChangeAspect="1"/>
          </p:cNvPicPr>
          <p:nvPr/>
        </p:nvPicPr>
        <p:blipFill>
          <a:blip r:embed="rId3"/>
          <a:stretch>
            <a:fillRect/>
          </a:stretch>
        </p:blipFill>
        <p:spPr>
          <a:xfrm>
            <a:off x="6651411" y="1701602"/>
            <a:ext cx="4458322" cy="3248478"/>
          </a:xfrm>
          <a:prstGeom prst="rect">
            <a:avLst/>
          </a:prstGeom>
          <a:ln w="12700">
            <a:solidFill>
              <a:srgbClr val="00461C"/>
            </a:solidFill>
          </a:ln>
        </p:spPr>
      </p:pic>
    </p:spTree>
    <p:extLst>
      <p:ext uri="{BB962C8B-B14F-4D97-AF65-F5344CB8AC3E}">
        <p14:creationId xmlns:p14="http://schemas.microsoft.com/office/powerpoint/2010/main" val="197244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idx="4294967295"/>
          </p:nvPr>
        </p:nvSpPr>
        <p:spPr>
          <a:xfrm>
            <a:off x="0" y="46038"/>
            <a:ext cx="11826875" cy="417512"/>
          </a:xfrm>
          <a:prstGeom prst="rect">
            <a:avLst/>
          </a:prstGeom>
        </p:spPr>
        <p:txBody>
          <a:bodyPr lIns="91461" tIns="45731" rIns="91461" bIns="45731">
            <a:normAutofit fontScale="90000"/>
            <a:scene3d>
              <a:camera prst="orthographicFront"/>
              <a:lightRig rig="freezing" dir="t">
                <a:rot lat="0" lon="0" rev="5640000"/>
              </a:lightRig>
            </a:scene3d>
            <a:sp3d prstMaterial="flat">
              <a:contourClr>
                <a:schemeClr val="tx2"/>
              </a:contourClr>
            </a:sp3d>
          </a:bodyPr>
          <a:lstStyle/>
          <a:p>
            <a:pPr>
              <a:defRPr/>
            </a:pPr>
            <a:r>
              <a:rPr lang="en-GB" sz="2801" dirty="0">
                <a:solidFill>
                  <a:schemeClr val="bg1"/>
                </a:solidFill>
              </a:rPr>
              <a:t>IOM Sampler</a:t>
            </a:r>
          </a:p>
        </p:txBody>
      </p:sp>
      <p:sp>
        <p:nvSpPr>
          <p:cNvPr id="32771" name="Text Box 4"/>
          <p:cNvSpPr txBox="1">
            <a:spLocks noChangeArrowheads="1"/>
          </p:cNvSpPr>
          <p:nvPr/>
        </p:nvSpPr>
        <p:spPr bwMode="auto">
          <a:xfrm>
            <a:off x="428956" y="909514"/>
            <a:ext cx="5018178" cy="4893647"/>
          </a:xfrm>
          <a:prstGeom prst="rect">
            <a:avLst/>
          </a:prstGeom>
          <a:noFill/>
          <a:ln w="12700" cap="sq">
            <a:noFill/>
            <a:miter lim="800000"/>
            <a:headEnd type="none" w="sm" len="sm"/>
            <a:tailEnd type="none" w="sm" len="sm"/>
          </a:ln>
        </p:spPr>
        <p:txBody>
          <a:bodyPr wrap="square">
            <a:spAutoFit/>
          </a:bodyPr>
          <a:lstStyle/>
          <a:p>
            <a:pPr marL="342900" indent="-342900" eaLnBrk="0" hangingPunct="0">
              <a:spcBef>
                <a:spcPct val="50000"/>
              </a:spcBef>
              <a:buFont typeface="Arial" panose="020B0604020202020204" pitchFamily="34" charset="0"/>
              <a:buChar char="•"/>
            </a:pPr>
            <a:r>
              <a:rPr lang="en-GB" b="1" dirty="0"/>
              <a:t>Personal Sampling</a:t>
            </a:r>
          </a:p>
          <a:p>
            <a:pPr marL="952485" lvl="1" indent="-342900" eaLnBrk="0" hangingPunct="0">
              <a:spcBef>
                <a:spcPct val="50000"/>
              </a:spcBef>
              <a:buFont typeface="Arial" panose="020B0604020202020204" pitchFamily="34" charset="0"/>
              <a:buChar char="•"/>
            </a:pPr>
            <a:r>
              <a:rPr lang="en-GB" dirty="0"/>
              <a:t>Point down.</a:t>
            </a:r>
          </a:p>
          <a:p>
            <a:pPr marL="952485" lvl="1" indent="-342900" eaLnBrk="0" hangingPunct="0">
              <a:spcBef>
                <a:spcPct val="50000"/>
              </a:spcBef>
              <a:buFont typeface="Arial" panose="020B0604020202020204" pitchFamily="34" charset="0"/>
              <a:buChar char="•"/>
            </a:pPr>
            <a:r>
              <a:rPr lang="en-GB" dirty="0"/>
              <a:t>Close to mouth (200mm).</a:t>
            </a:r>
          </a:p>
          <a:p>
            <a:pPr marL="952485" lvl="1" indent="-342900" eaLnBrk="0" hangingPunct="0">
              <a:spcBef>
                <a:spcPct val="50000"/>
              </a:spcBef>
              <a:buFont typeface="Arial" panose="020B0604020202020204" pitchFamily="34" charset="0"/>
              <a:buChar char="•"/>
            </a:pPr>
            <a:r>
              <a:rPr lang="en-GB" dirty="0"/>
              <a:t>Away from clean air exhaust.</a:t>
            </a:r>
          </a:p>
          <a:p>
            <a:pPr marL="952485" lvl="1" indent="-342900" eaLnBrk="0" hangingPunct="0">
              <a:spcBef>
                <a:spcPct val="50000"/>
              </a:spcBef>
              <a:buFont typeface="Arial" panose="020B0604020202020204" pitchFamily="34" charset="0"/>
              <a:buChar char="•"/>
            </a:pPr>
            <a:r>
              <a:rPr lang="en-GB" dirty="0"/>
              <a:t>Left or right handed.</a:t>
            </a:r>
          </a:p>
          <a:p>
            <a:pPr marL="342900" indent="-342900" eaLnBrk="0" hangingPunct="0">
              <a:spcBef>
                <a:spcPct val="50000"/>
              </a:spcBef>
              <a:buFont typeface="Arial" panose="020B0604020202020204" pitchFamily="34" charset="0"/>
              <a:buChar char="•"/>
            </a:pPr>
            <a:r>
              <a:rPr lang="en-GB" b="1" dirty="0"/>
              <a:t>Static Sampling</a:t>
            </a:r>
          </a:p>
          <a:p>
            <a:pPr marL="952485" lvl="1" indent="-342900" eaLnBrk="0" hangingPunct="0">
              <a:spcBef>
                <a:spcPct val="50000"/>
              </a:spcBef>
              <a:buFont typeface="Arial" panose="020B0604020202020204" pitchFamily="34" charset="0"/>
              <a:buChar char="•"/>
            </a:pPr>
            <a:r>
              <a:rPr lang="en-GB" dirty="0"/>
              <a:t>Size of enclosure.</a:t>
            </a:r>
          </a:p>
          <a:p>
            <a:pPr marL="952485" lvl="1" indent="-342900" eaLnBrk="0" hangingPunct="0">
              <a:spcBef>
                <a:spcPct val="50000"/>
              </a:spcBef>
              <a:buFont typeface="Arial" panose="020B0604020202020204" pitchFamily="34" charset="0"/>
              <a:buChar char="•"/>
            </a:pPr>
            <a:r>
              <a:rPr lang="en-GB" dirty="0"/>
              <a:t>Amount of dust.</a:t>
            </a:r>
          </a:p>
          <a:p>
            <a:pPr marL="952485" lvl="1" indent="-342900" eaLnBrk="0" hangingPunct="0">
              <a:spcBef>
                <a:spcPct val="50000"/>
              </a:spcBef>
              <a:buFont typeface="Arial" panose="020B0604020202020204" pitchFamily="34" charset="0"/>
              <a:buChar char="•"/>
            </a:pPr>
            <a:r>
              <a:rPr lang="en-GB" dirty="0"/>
              <a:t>Position depending on test.</a:t>
            </a:r>
          </a:p>
        </p:txBody>
      </p:sp>
      <p:sp>
        <p:nvSpPr>
          <p:cNvPr id="32772" name="Text Box 5"/>
          <p:cNvSpPr txBox="1">
            <a:spLocks noChangeArrowheads="1"/>
          </p:cNvSpPr>
          <p:nvPr/>
        </p:nvSpPr>
        <p:spPr bwMode="auto">
          <a:xfrm>
            <a:off x="62937" y="45419"/>
            <a:ext cx="6410222" cy="461772"/>
          </a:xfrm>
          <a:prstGeom prst="rect">
            <a:avLst/>
          </a:prstGeom>
          <a:noFill/>
          <a:ln w="9525">
            <a:noFill/>
            <a:miter lim="800000"/>
            <a:headEnd/>
            <a:tailEnd/>
          </a:ln>
        </p:spPr>
        <p:txBody>
          <a:bodyPr>
            <a:spAutoFit/>
          </a:bodyPr>
          <a:lstStyle/>
          <a:p>
            <a:pPr defTabSz="912996">
              <a:spcBef>
                <a:spcPct val="50000"/>
              </a:spcBef>
            </a:pPr>
            <a:r>
              <a:rPr lang="en-GB" b="1" dirty="0">
                <a:latin typeface="Arial" panose="020B0604020202020204" pitchFamily="34" charset="0"/>
                <a:cs typeface="Arial" panose="020B0604020202020204" pitchFamily="34" charset="0"/>
              </a:rPr>
              <a:t>Conductive Cowl Sampling head</a:t>
            </a:r>
          </a:p>
        </p:txBody>
      </p:sp>
      <p:pic>
        <p:nvPicPr>
          <p:cNvPr id="10" name="Picture 9">
            <a:extLst>
              <a:ext uri="{FF2B5EF4-FFF2-40B4-BE49-F238E27FC236}">
                <a16:creationId xmlns:a16="http://schemas.microsoft.com/office/drawing/2014/main" id="{1AD4A41B-2D8C-42CA-BEB5-83DCC44E7D32}"/>
              </a:ext>
            </a:extLst>
          </p:cNvPr>
          <p:cNvPicPr>
            <a:picLocks noChangeAspect="1"/>
          </p:cNvPicPr>
          <p:nvPr/>
        </p:nvPicPr>
        <p:blipFill>
          <a:blip r:embed="rId3"/>
          <a:stretch>
            <a:fillRect/>
          </a:stretch>
        </p:blipFill>
        <p:spPr>
          <a:xfrm>
            <a:off x="5796248" y="1818863"/>
            <a:ext cx="1894064" cy="3221862"/>
          </a:xfrm>
          <a:prstGeom prst="rect">
            <a:avLst/>
          </a:prstGeom>
        </p:spPr>
      </p:pic>
      <p:pic>
        <p:nvPicPr>
          <p:cNvPr id="13" name="Picture 12">
            <a:extLst>
              <a:ext uri="{FF2B5EF4-FFF2-40B4-BE49-F238E27FC236}">
                <a16:creationId xmlns:a16="http://schemas.microsoft.com/office/drawing/2014/main" id="{DACE7A4B-7E42-48C8-A71F-5DE37459CFAD}"/>
              </a:ext>
            </a:extLst>
          </p:cNvPr>
          <p:cNvPicPr>
            <a:picLocks noChangeAspect="1"/>
          </p:cNvPicPr>
          <p:nvPr/>
        </p:nvPicPr>
        <p:blipFill>
          <a:blip r:embed="rId4"/>
          <a:stretch>
            <a:fillRect/>
          </a:stretch>
        </p:blipFill>
        <p:spPr>
          <a:xfrm>
            <a:off x="8327454" y="2031770"/>
            <a:ext cx="3168348" cy="27960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63BA1C-C04A-44CB-B4B0-6A9E0652ABEB}"/>
              </a:ext>
            </a:extLst>
          </p:cNvPr>
          <p:cNvPicPr>
            <a:picLocks noChangeAspect="1"/>
          </p:cNvPicPr>
          <p:nvPr/>
        </p:nvPicPr>
        <p:blipFill>
          <a:blip r:embed="rId3"/>
          <a:stretch>
            <a:fillRect/>
          </a:stretch>
        </p:blipFill>
        <p:spPr>
          <a:xfrm>
            <a:off x="5807174" y="1413570"/>
            <a:ext cx="3169428" cy="2796554"/>
          </a:xfrm>
          <a:prstGeom prst="rect">
            <a:avLst/>
          </a:prstGeom>
        </p:spPr>
      </p:pic>
      <p:sp>
        <p:nvSpPr>
          <p:cNvPr id="2" name="Title 1"/>
          <p:cNvSpPr>
            <a:spLocks noGrp="1"/>
          </p:cNvSpPr>
          <p:nvPr>
            <p:ph type="title" idx="4294967295"/>
          </p:nvPr>
        </p:nvSpPr>
        <p:spPr>
          <a:xfrm>
            <a:off x="0" y="46038"/>
            <a:ext cx="11826875" cy="417512"/>
          </a:xfrm>
          <a:prstGeom prst="rect">
            <a:avLst/>
          </a:prstGeom>
        </p:spPr>
        <p:txBody>
          <a:bodyPr/>
          <a:lstStyle/>
          <a:p>
            <a:r>
              <a:rPr lang="en-GB" cap="small" dirty="0"/>
              <a:t>Pump Considerations</a:t>
            </a:r>
            <a:endParaRPr lang="en-GB" dirty="0"/>
          </a:p>
        </p:txBody>
      </p:sp>
      <p:sp>
        <p:nvSpPr>
          <p:cNvPr id="3" name="Content Placeholder 2"/>
          <p:cNvSpPr>
            <a:spLocks noGrp="1"/>
          </p:cNvSpPr>
          <p:nvPr>
            <p:ph idx="4294967295"/>
          </p:nvPr>
        </p:nvSpPr>
        <p:spPr>
          <a:xfrm>
            <a:off x="0" y="758825"/>
            <a:ext cx="7129463" cy="5591175"/>
          </a:xfrm>
          <a:prstGeom prst="rect">
            <a:avLst/>
          </a:prstGeom>
        </p:spPr>
        <p:txBody>
          <a:bodyPr/>
          <a:lstStyle/>
          <a:p>
            <a:pPr>
              <a:lnSpc>
                <a:spcPct val="125000"/>
              </a:lnSpc>
            </a:pPr>
            <a:r>
              <a:rPr lang="en-GB" sz="2800" b="1" dirty="0">
                <a:latin typeface="+mn-lt"/>
              </a:rPr>
              <a:t>Transportation</a:t>
            </a:r>
          </a:p>
          <a:p>
            <a:pPr lvl="1">
              <a:lnSpc>
                <a:spcPct val="125000"/>
              </a:lnSpc>
            </a:pPr>
            <a:r>
              <a:rPr lang="en-GB" sz="2400" dirty="0">
                <a:latin typeface="+mn-lt"/>
              </a:rPr>
              <a:t>Lightweight.</a:t>
            </a:r>
          </a:p>
          <a:p>
            <a:pPr lvl="1">
              <a:lnSpc>
                <a:spcPct val="125000"/>
              </a:lnSpc>
            </a:pPr>
            <a:r>
              <a:rPr lang="en-GB" sz="2400" dirty="0">
                <a:latin typeface="+mn-lt"/>
              </a:rPr>
              <a:t>Easy to wear/carry.</a:t>
            </a:r>
          </a:p>
          <a:p>
            <a:pPr>
              <a:lnSpc>
                <a:spcPct val="125000"/>
              </a:lnSpc>
            </a:pPr>
            <a:r>
              <a:rPr lang="en-GB" sz="2800" b="1" dirty="0">
                <a:latin typeface="+mn-lt"/>
              </a:rPr>
              <a:t>Decontamination</a:t>
            </a:r>
          </a:p>
          <a:p>
            <a:pPr lvl="1">
              <a:lnSpc>
                <a:spcPct val="125000"/>
              </a:lnSpc>
            </a:pPr>
            <a:r>
              <a:rPr lang="en-GB" sz="2400" dirty="0">
                <a:latin typeface="+mn-lt"/>
              </a:rPr>
              <a:t>Cleaning.</a:t>
            </a:r>
          </a:p>
          <a:p>
            <a:pPr lvl="1">
              <a:lnSpc>
                <a:spcPct val="125000"/>
              </a:lnSpc>
            </a:pPr>
            <a:r>
              <a:rPr lang="en-GB" sz="2400" dirty="0">
                <a:latin typeface="+mn-lt"/>
              </a:rPr>
              <a:t>Repair.</a:t>
            </a:r>
          </a:p>
          <a:p>
            <a:pPr marL="533395" indent="-457200">
              <a:lnSpc>
                <a:spcPct val="125000"/>
              </a:lnSpc>
            </a:pPr>
            <a:r>
              <a:rPr lang="en-GB" sz="2800" b="1" dirty="0">
                <a:latin typeface="+mn-lt"/>
              </a:rPr>
              <a:t>Performance</a:t>
            </a:r>
          </a:p>
          <a:p>
            <a:pPr marL="1066752" lvl="1" indent="-457200">
              <a:lnSpc>
                <a:spcPct val="125000"/>
              </a:lnSpc>
            </a:pPr>
            <a:r>
              <a:rPr lang="en-GB" sz="2400" dirty="0">
                <a:latin typeface="+mn-lt"/>
              </a:rPr>
              <a:t>Battery life.</a:t>
            </a:r>
          </a:p>
          <a:p>
            <a:pPr marL="1066752" lvl="1" indent="-457200">
              <a:lnSpc>
                <a:spcPct val="125000"/>
              </a:lnSpc>
            </a:pPr>
            <a:r>
              <a:rPr lang="en-GB" sz="2400" dirty="0">
                <a:latin typeface="+mn-lt"/>
              </a:rPr>
              <a:t>Back pressure.</a:t>
            </a:r>
          </a:p>
          <a:p>
            <a:pPr marL="1066752" lvl="1" indent="-457200">
              <a:lnSpc>
                <a:spcPct val="125000"/>
              </a:lnSpc>
            </a:pPr>
            <a:r>
              <a:rPr lang="en-GB" sz="2400" dirty="0">
                <a:latin typeface="+mn-lt"/>
              </a:rPr>
              <a:t>ISO 13137 Compliance.</a:t>
            </a:r>
          </a:p>
          <a:p>
            <a:pPr>
              <a:lnSpc>
                <a:spcPct val="125000"/>
              </a:lnSpc>
            </a:pPr>
            <a:endParaRPr lang="en-GB" sz="2800" b="1" dirty="0">
              <a:latin typeface="+mj-lt"/>
            </a:endParaRPr>
          </a:p>
        </p:txBody>
      </p:sp>
      <p:pic>
        <p:nvPicPr>
          <p:cNvPr id="4" name="Picture 3">
            <a:extLst>
              <a:ext uri="{FF2B5EF4-FFF2-40B4-BE49-F238E27FC236}">
                <a16:creationId xmlns:a16="http://schemas.microsoft.com/office/drawing/2014/main" id="{14B28948-DC0A-4FF8-A33E-EAE851FFC16C}"/>
              </a:ext>
            </a:extLst>
          </p:cNvPr>
          <p:cNvPicPr>
            <a:picLocks noChangeAspect="1"/>
          </p:cNvPicPr>
          <p:nvPr/>
        </p:nvPicPr>
        <p:blipFill>
          <a:blip r:embed="rId4"/>
          <a:stretch>
            <a:fillRect/>
          </a:stretch>
        </p:blipFill>
        <p:spPr>
          <a:xfrm>
            <a:off x="8789031" y="693490"/>
            <a:ext cx="3276549" cy="5591175"/>
          </a:xfrm>
          <a:prstGeom prst="rect">
            <a:avLst/>
          </a:prstGeom>
          <a:ln w="12700">
            <a:solidFill>
              <a:srgbClr val="00461C"/>
            </a:solidFill>
          </a:ln>
        </p:spPr>
      </p:pic>
    </p:spTree>
    <p:extLst>
      <p:ext uri="{BB962C8B-B14F-4D97-AF65-F5344CB8AC3E}">
        <p14:creationId xmlns:p14="http://schemas.microsoft.com/office/powerpoint/2010/main" val="59510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idx="4294967295"/>
          </p:nvPr>
        </p:nvSpPr>
        <p:spPr>
          <a:xfrm>
            <a:off x="0" y="46038"/>
            <a:ext cx="11826875" cy="417512"/>
          </a:xfrm>
          <a:prstGeom prst="rect">
            <a:avLst/>
          </a:prstGeom>
        </p:spPr>
        <p:txBody>
          <a:bodyPr lIns="91461" tIns="45731" rIns="91461" bIns="45731">
            <a:normAutofit fontScale="90000"/>
            <a:scene3d>
              <a:camera prst="orthographicFront"/>
              <a:lightRig rig="freezing" dir="t">
                <a:rot lat="0" lon="0" rev="5640000"/>
              </a:lightRig>
            </a:scene3d>
            <a:sp3d prstMaterial="flat">
              <a:contourClr>
                <a:schemeClr val="tx2"/>
              </a:contourClr>
            </a:sp3d>
          </a:bodyPr>
          <a:lstStyle/>
          <a:p>
            <a:pPr>
              <a:defRPr/>
            </a:pPr>
            <a:r>
              <a:rPr lang="en-GB" sz="2801" dirty="0">
                <a:solidFill>
                  <a:schemeClr val="bg1"/>
                </a:solidFill>
              </a:rPr>
              <a:t>IOM Sampler</a:t>
            </a:r>
          </a:p>
        </p:txBody>
      </p:sp>
      <p:sp>
        <p:nvSpPr>
          <p:cNvPr id="32771" name="Text Box 4"/>
          <p:cNvSpPr txBox="1">
            <a:spLocks noChangeArrowheads="1"/>
          </p:cNvSpPr>
          <p:nvPr/>
        </p:nvSpPr>
        <p:spPr bwMode="auto">
          <a:xfrm>
            <a:off x="478582" y="981522"/>
            <a:ext cx="7776864" cy="4985980"/>
          </a:xfrm>
          <a:prstGeom prst="rect">
            <a:avLst/>
          </a:prstGeom>
          <a:noFill/>
          <a:ln w="12700" cap="sq">
            <a:noFill/>
            <a:miter lim="800000"/>
            <a:headEnd type="none" w="sm" len="sm"/>
            <a:tailEnd type="none" w="sm" len="sm"/>
          </a:ln>
        </p:spPr>
        <p:txBody>
          <a:bodyPr wrap="square">
            <a:spAutoFit/>
          </a:bodyPr>
          <a:lstStyle/>
          <a:p>
            <a:pPr marL="285750" indent="-285750">
              <a:buFont typeface="Arial" panose="020B0604020202020204" pitchFamily="34" charset="0"/>
              <a:buChar char="•"/>
            </a:pPr>
            <a:r>
              <a:rPr lang="en-GB" sz="2800" b="1" dirty="0"/>
              <a:t>Check employee's exposure</a:t>
            </a:r>
          </a:p>
          <a:p>
            <a:pPr marL="952485" lvl="1" indent="-342900">
              <a:buFont typeface="Arial" panose="020B0604020202020204" pitchFamily="34" charset="0"/>
              <a:buChar char="•"/>
            </a:pPr>
            <a:r>
              <a:rPr lang="en-US" sz="1800" dirty="0">
                <a:cs typeface="Arial" panose="020B0604020202020204" pitchFamily="34" charset="0"/>
              </a:rPr>
              <a:t>Confirm the adequacy of controls and Respiratory Protection Equipment (RPE) (</a:t>
            </a:r>
            <a:r>
              <a:rPr lang="en-US" sz="1800" dirty="0" err="1">
                <a:cs typeface="Arial" panose="020B0604020202020204" pitchFamily="34" charset="0"/>
              </a:rPr>
              <a:t>ie</a:t>
            </a:r>
            <a:r>
              <a:rPr lang="en-US" sz="1800" dirty="0">
                <a:cs typeface="Arial" panose="020B0604020202020204" pitchFamily="34" charset="0"/>
              </a:rPr>
              <a:t> whether the </a:t>
            </a:r>
            <a:r>
              <a:rPr lang="en-US" sz="1800" b="0" i="0" u="none" strike="noStrike" baseline="0" dirty="0">
                <a:solidFill>
                  <a:srgbClr val="000000"/>
                </a:solidFill>
              </a:rPr>
              <a:t>RPE chosen provides the appropriate degree of protection).</a:t>
            </a:r>
          </a:p>
          <a:p>
            <a:pPr marL="952485" lvl="1" indent="-342900">
              <a:buFont typeface="Arial" panose="020B0604020202020204" pitchFamily="34" charset="0"/>
              <a:buChar char="•"/>
            </a:pPr>
            <a:r>
              <a:rPr lang="en-GB" sz="1800" dirty="0">
                <a:solidFill>
                  <a:srgbClr val="000000"/>
                </a:solidFill>
              </a:rPr>
              <a:t>E</a:t>
            </a:r>
            <a:r>
              <a:rPr lang="en-GB" sz="1800" b="0" i="0" u="none" strike="noStrike" baseline="0" dirty="0">
                <a:solidFill>
                  <a:srgbClr val="000000"/>
                </a:solidFill>
              </a:rPr>
              <a:t>stablish employee exposure records.</a:t>
            </a:r>
          </a:p>
          <a:p>
            <a:pPr marL="952485" lvl="1" indent="-342900">
              <a:buFont typeface="Arial" panose="020B0604020202020204" pitchFamily="34" charset="0"/>
              <a:buChar char="•"/>
            </a:pPr>
            <a:r>
              <a:rPr lang="en-US" sz="1800" dirty="0">
                <a:solidFill>
                  <a:srgbClr val="000000"/>
                </a:solidFill>
              </a:rPr>
              <a:t>S</a:t>
            </a:r>
            <a:r>
              <a:rPr lang="en-US" sz="1800" b="0" i="0" u="none" strike="noStrike" baseline="0" dirty="0">
                <a:solidFill>
                  <a:srgbClr val="000000"/>
                </a:solidFill>
              </a:rPr>
              <a:t>upport current and future risk assessments.</a:t>
            </a:r>
          </a:p>
          <a:p>
            <a:pPr marL="285750" indent="-285750">
              <a:buFont typeface="Arial" panose="020B0604020202020204" pitchFamily="34" charset="0"/>
              <a:buChar char="•"/>
            </a:pPr>
            <a:endParaRPr lang="en-US" sz="1800" dirty="0">
              <a:solidFill>
                <a:srgbClr val="000000"/>
              </a:solidFill>
            </a:endParaRPr>
          </a:p>
          <a:p>
            <a:pPr marL="285750" indent="-285750">
              <a:buFont typeface="Arial" panose="020B0604020202020204" pitchFamily="34" charset="0"/>
              <a:buChar char="•"/>
            </a:pPr>
            <a:r>
              <a:rPr lang="en-US" sz="2800" b="1" dirty="0"/>
              <a:t>It should</a:t>
            </a:r>
          </a:p>
          <a:p>
            <a:pPr marL="895335" lvl="1" indent="-285750">
              <a:buFont typeface="Arial" panose="020B0604020202020204" pitchFamily="34" charset="0"/>
              <a:buChar char="•"/>
            </a:pPr>
            <a:r>
              <a:rPr lang="en-US" sz="1800" dirty="0">
                <a:solidFill>
                  <a:srgbClr val="000000"/>
                </a:solidFill>
              </a:rPr>
              <a:t>Cover a range job range and methods.</a:t>
            </a:r>
          </a:p>
          <a:p>
            <a:pPr marL="895335" lvl="1" indent="-285750">
              <a:buFont typeface="Arial" panose="020B0604020202020204" pitchFamily="34" charset="0"/>
              <a:buChar char="•"/>
            </a:pPr>
            <a:r>
              <a:rPr lang="en-US" sz="1800" dirty="0">
                <a:solidFill>
                  <a:srgbClr val="000000"/>
                </a:solidFill>
              </a:rPr>
              <a:t>Regular intervals.</a:t>
            </a:r>
          </a:p>
          <a:p>
            <a:endParaRPr lang="en-US" sz="1800" dirty="0">
              <a:solidFill>
                <a:srgbClr val="000000"/>
              </a:solidFill>
            </a:endParaRPr>
          </a:p>
          <a:p>
            <a:pPr marL="285750" indent="-285750">
              <a:buFont typeface="Arial" panose="020B0604020202020204" pitchFamily="34" charset="0"/>
              <a:buChar char="•"/>
            </a:pPr>
            <a:r>
              <a:rPr lang="en-US" sz="2800" b="1" dirty="0"/>
              <a:t>Sample</a:t>
            </a:r>
          </a:p>
          <a:p>
            <a:pPr marL="895335" lvl="1" indent="-285750">
              <a:buFont typeface="Arial" panose="020B0604020202020204" pitchFamily="34" charset="0"/>
              <a:buChar char="•"/>
            </a:pPr>
            <a:r>
              <a:rPr lang="en-US" sz="1800" dirty="0">
                <a:solidFill>
                  <a:srgbClr val="000000"/>
                </a:solidFill>
              </a:rPr>
              <a:t>Representative</a:t>
            </a:r>
          </a:p>
          <a:p>
            <a:pPr marL="895335" lvl="1" indent="-285750">
              <a:buFont typeface="Arial" panose="020B0604020202020204" pitchFamily="34" charset="0"/>
              <a:buChar char="•"/>
            </a:pPr>
            <a:r>
              <a:rPr lang="en-US" sz="1800" dirty="0">
                <a:solidFill>
                  <a:srgbClr val="000000"/>
                </a:solidFill>
              </a:rPr>
              <a:t>Enclosure shift </a:t>
            </a:r>
            <a:r>
              <a:rPr lang="en-US" sz="1800" dirty="0" err="1">
                <a:solidFill>
                  <a:srgbClr val="000000"/>
                </a:solidFill>
              </a:rPr>
              <a:t>e.g</a:t>
            </a:r>
            <a:r>
              <a:rPr lang="en-US" sz="1800" dirty="0">
                <a:solidFill>
                  <a:srgbClr val="000000"/>
                </a:solidFill>
              </a:rPr>
              <a:t> 2-3 hours</a:t>
            </a:r>
          </a:p>
          <a:p>
            <a:pPr marL="895335" lvl="1" indent="-285750">
              <a:buFont typeface="Arial" panose="020B0604020202020204" pitchFamily="34" charset="0"/>
              <a:buChar char="•"/>
            </a:pPr>
            <a:r>
              <a:rPr lang="en-US" sz="1800" dirty="0">
                <a:solidFill>
                  <a:srgbClr val="000000"/>
                </a:solidFill>
              </a:rPr>
              <a:t>Minimum sample of 10mins for Short Term Exposure Limit (STEL)</a:t>
            </a:r>
          </a:p>
          <a:p>
            <a:pPr marL="895335" lvl="1" indent="-285750">
              <a:buFont typeface="Arial" panose="020B0604020202020204" pitchFamily="34" charset="0"/>
              <a:buChar char="•"/>
            </a:pPr>
            <a:r>
              <a:rPr lang="en-US" sz="1800" dirty="0">
                <a:solidFill>
                  <a:srgbClr val="000000"/>
                </a:solidFill>
              </a:rPr>
              <a:t>Sequential sampling in high dust environments</a:t>
            </a:r>
            <a:endParaRPr lang="en-GB" sz="1800" dirty="0">
              <a:solidFill>
                <a:srgbClr val="000000"/>
              </a:solidFill>
            </a:endParaRPr>
          </a:p>
        </p:txBody>
      </p:sp>
      <p:sp>
        <p:nvSpPr>
          <p:cNvPr id="32772" name="Text Box 5"/>
          <p:cNvSpPr txBox="1">
            <a:spLocks noChangeArrowheads="1"/>
          </p:cNvSpPr>
          <p:nvPr/>
        </p:nvSpPr>
        <p:spPr bwMode="auto">
          <a:xfrm>
            <a:off x="62937" y="45419"/>
            <a:ext cx="6410222" cy="461772"/>
          </a:xfrm>
          <a:prstGeom prst="rect">
            <a:avLst/>
          </a:prstGeom>
          <a:noFill/>
          <a:ln w="9525">
            <a:noFill/>
            <a:miter lim="800000"/>
            <a:headEnd/>
            <a:tailEnd/>
          </a:ln>
        </p:spPr>
        <p:txBody>
          <a:bodyPr>
            <a:spAutoFit/>
          </a:bodyPr>
          <a:lstStyle/>
          <a:p>
            <a:pPr defTabSz="912996">
              <a:spcBef>
                <a:spcPct val="50000"/>
              </a:spcBef>
            </a:pPr>
            <a:r>
              <a:rPr lang="en-GB" b="1" dirty="0">
                <a:latin typeface="Arial" panose="020B0604020202020204" pitchFamily="34" charset="0"/>
                <a:cs typeface="Arial" panose="020B0604020202020204" pitchFamily="34" charset="0"/>
              </a:rPr>
              <a:t>Personal  Sampling</a:t>
            </a:r>
          </a:p>
        </p:txBody>
      </p:sp>
      <p:pic>
        <p:nvPicPr>
          <p:cNvPr id="6" name="Picture 5">
            <a:extLst>
              <a:ext uri="{FF2B5EF4-FFF2-40B4-BE49-F238E27FC236}">
                <a16:creationId xmlns:a16="http://schemas.microsoft.com/office/drawing/2014/main" id="{C427BC35-A21F-4C76-BFB6-8184893F79CA}"/>
              </a:ext>
            </a:extLst>
          </p:cNvPr>
          <p:cNvPicPr>
            <a:picLocks noChangeAspect="1"/>
          </p:cNvPicPr>
          <p:nvPr/>
        </p:nvPicPr>
        <p:blipFill>
          <a:blip r:embed="rId3"/>
          <a:stretch>
            <a:fillRect/>
          </a:stretch>
        </p:blipFill>
        <p:spPr>
          <a:xfrm>
            <a:off x="8543478" y="1050041"/>
            <a:ext cx="3004438" cy="4759506"/>
          </a:xfrm>
          <a:prstGeom prst="rect">
            <a:avLst/>
          </a:prstGeom>
          <a:ln w="12700">
            <a:solidFill>
              <a:srgbClr val="00461C"/>
            </a:solidFill>
          </a:ln>
        </p:spPr>
      </p:pic>
    </p:spTree>
    <p:extLst>
      <p:ext uri="{BB962C8B-B14F-4D97-AF65-F5344CB8AC3E}">
        <p14:creationId xmlns:p14="http://schemas.microsoft.com/office/powerpoint/2010/main" val="3890763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34566" y="19345"/>
            <a:ext cx="12190413" cy="720725"/>
          </a:xfrm>
          <a:prstGeom prst="rect">
            <a:avLst/>
          </a:prstGeom>
        </p:spPr>
        <p:txBody>
          <a:bodyPr/>
          <a:lstStyle/>
          <a:p>
            <a:pPr marL="0" indent="0">
              <a:buNone/>
            </a:pPr>
            <a:r>
              <a:rPr lang="en-GB" b="1" dirty="0"/>
              <a:t>Apex2</a:t>
            </a:r>
            <a:r>
              <a:rPr lang="en-GB" dirty="0"/>
              <a:t> </a:t>
            </a:r>
            <a:r>
              <a:rPr lang="en-GB" b="1" dirty="0"/>
              <a:t>(personal sampling Pump)</a:t>
            </a:r>
          </a:p>
        </p:txBody>
      </p:sp>
      <p:sp>
        <p:nvSpPr>
          <p:cNvPr id="5" name="Text Placeholder 4"/>
          <p:cNvSpPr>
            <a:spLocks noGrp="1"/>
          </p:cNvSpPr>
          <p:nvPr>
            <p:ph type="body" sz="quarter" idx="4294967295"/>
          </p:nvPr>
        </p:nvSpPr>
        <p:spPr>
          <a:xfrm>
            <a:off x="766614" y="1161256"/>
            <a:ext cx="11901488" cy="4537075"/>
          </a:xfrm>
          <a:prstGeom prst="rect">
            <a:avLst/>
          </a:prstGeom>
        </p:spPr>
        <p:txBody>
          <a:bodyPr/>
          <a:lstStyle/>
          <a:p>
            <a:pPr marL="457291" indent="-457291"/>
            <a:r>
              <a:rPr lang="en-GB" dirty="0"/>
              <a:t>Class beating performance</a:t>
            </a:r>
          </a:p>
          <a:p>
            <a:pPr marL="457291" indent="-457291"/>
            <a:r>
              <a:rPr lang="en-GB" dirty="0"/>
              <a:t>Bluetooth® and  Airwave App®</a:t>
            </a:r>
          </a:p>
          <a:p>
            <a:pPr marL="457291" indent="-457291"/>
            <a:r>
              <a:rPr lang="en-GB" dirty="0"/>
              <a:t>Wearer acceptance</a:t>
            </a:r>
          </a:p>
          <a:p>
            <a:pPr marL="457291" indent="-457291"/>
            <a:r>
              <a:rPr lang="en-GB" dirty="0"/>
              <a:t>Motion Sensing</a:t>
            </a:r>
          </a:p>
          <a:p>
            <a:pPr marL="457291" indent="-457291"/>
            <a:r>
              <a:rPr lang="en-GB" dirty="0"/>
              <a:t>All Models Intrinsically safe </a:t>
            </a:r>
          </a:p>
          <a:p>
            <a:pPr marL="457291" indent="-457291"/>
            <a:r>
              <a:rPr lang="en-GB" dirty="0"/>
              <a:t>Detailed Reporting</a:t>
            </a:r>
          </a:p>
          <a:p>
            <a:r>
              <a:rPr lang="en-GB" dirty="0"/>
              <a:t>Easy Calibration </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685" y="611925"/>
            <a:ext cx="2539443" cy="330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1A656E3B-7C81-4F41-8191-85CFAA25BF1C}"/>
              </a:ext>
            </a:extLst>
          </p:cNvPr>
          <p:cNvPicPr>
            <a:picLocks noChangeAspect="1"/>
          </p:cNvPicPr>
          <p:nvPr/>
        </p:nvPicPr>
        <p:blipFill>
          <a:blip r:embed="rId4"/>
          <a:stretch>
            <a:fillRect/>
          </a:stretch>
        </p:blipFill>
        <p:spPr>
          <a:xfrm>
            <a:off x="7596685" y="3914580"/>
            <a:ext cx="4045878" cy="2333082"/>
          </a:xfrm>
          <a:prstGeom prst="rect">
            <a:avLst/>
          </a:prstGeom>
          <a:ln w="12700">
            <a:noFill/>
          </a:ln>
        </p:spPr>
      </p:pic>
      <p:pic>
        <p:nvPicPr>
          <p:cNvPr id="1026" name="Picture 2">
            <a:extLst>
              <a:ext uri="{FF2B5EF4-FFF2-40B4-BE49-F238E27FC236}">
                <a16:creationId xmlns:a16="http://schemas.microsoft.com/office/drawing/2014/main" id="{2DE9C448-D392-31E6-0F09-49296331B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731" y="3554377"/>
            <a:ext cx="1515257" cy="271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47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uXijnQ0x0SGDq3SW_IDe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uXijnQ0x0SGDq3SW_IDeQ"/>
</p:tagLst>
</file>

<file path=ppt/theme/theme1.xml><?xml version="1.0" encoding="utf-8"?>
<a:theme xmlns:a="http://schemas.openxmlformats.org/drawingml/2006/main" name="Casella Template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00461C"/>
          </a:solidFill>
        </a:ln>
      </a:spPr>
      <a:bodyPr/>
      <a:lstStyle/>
      <a:style>
        <a:lnRef idx="1">
          <a:schemeClr val="accent1"/>
        </a:lnRef>
        <a:fillRef idx="0">
          <a:schemeClr val="accent1"/>
        </a:fillRef>
        <a:effectRef idx="0">
          <a:schemeClr val="accent1"/>
        </a:effectRef>
        <a:fontRef idx="minor">
          <a:schemeClr val="tx1"/>
        </a:fontRef>
      </a:style>
    </a:lnDef>
    <a:txDef>
      <a:spPr/>
      <a:bodyPr/>
      <a:lstStyle>
        <a:defPPr>
          <a:defRPr dirty="0" smtClean="0"/>
        </a:defPPr>
      </a:lstStyle>
    </a:txDef>
  </a:objectDefaults>
  <a:extraClrSchemeLst/>
</a:theme>
</file>

<file path=ppt/theme/theme2.xml><?xml version="1.0" encoding="utf-8"?>
<a:theme xmlns:a="http://schemas.openxmlformats.org/drawingml/2006/main" name="5_Casella Template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rgbClr val="00461C"/>
          </a:solidFill>
        </a:ln>
      </a:spPr>
      <a:bodyPr/>
      <a:lstStyle/>
      <a:style>
        <a:lnRef idx="1">
          <a:schemeClr val="accent1"/>
        </a:lnRef>
        <a:fillRef idx="0">
          <a:schemeClr val="accent1"/>
        </a:fillRef>
        <a:effectRef idx="0">
          <a:schemeClr val="accent1"/>
        </a:effectRef>
        <a:fontRef idx="minor">
          <a:schemeClr val="tx1"/>
        </a:fontRef>
      </a:style>
    </a:lnDef>
    <a:txDef>
      <a:spPr/>
      <a:bodyPr/>
      <a:lstStyle>
        <a:defPP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2ACDB399649C4298C5E272D2619440" ma:contentTypeVersion="13" ma:contentTypeDescription="Create a new document." ma:contentTypeScope="" ma:versionID="042daac17b5707aefbee458193c13e3a">
  <xsd:schema xmlns:xsd="http://www.w3.org/2001/XMLSchema" xmlns:xs="http://www.w3.org/2001/XMLSchema" xmlns:p="http://schemas.microsoft.com/office/2006/metadata/properties" xmlns:ns2="aef7070e-4098-49ce-8ee3-9581adb1f548" xmlns:ns3="43809b6a-443f-4e14-a0e9-c9545d72e3c1" targetNamespace="http://schemas.microsoft.com/office/2006/metadata/properties" ma:root="true" ma:fieldsID="a2b1148e95ee33a3e45dfde4a28f5ce6" ns2:_="" ns3:_="">
    <xsd:import namespace="aef7070e-4098-49ce-8ee3-9581adb1f548"/>
    <xsd:import namespace="43809b6a-443f-4e14-a0e9-c9545d72e3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f7070e-4098-49ce-8ee3-9581adb1f5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d4bd37e-0aeb-4dc9-b672-5701f90680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809b6a-443f-4e14-a0e9-c9545d72e3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080ba81-b086-4bed-958a-22ec8c0d3a1b}" ma:internalName="TaxCatchAll" ma:showField="CatchAllData" ma:web="43809b6a-443f-4e14-a0e9-c9545d72e3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809b6a-443f-4e14-a0e9-c9545d72e3c1" xsi:nil="true"/>
    <lcf76f155ced4ddcb4097134ff3c332f xmlns="aef7070e-4098-49ce-8ee3-9581adb1f5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33D80B-5542-445C-9750-3563DB165A1B}"/>
</file>

<file path=customXml/itemProps2.xml><?xml version="1.0" encoding="utf-8"?>
<ds:datastoreItem xmlns:ds="http://schemas.openxmlformats.org/officeDocument/2006/customXml" ds:itemID="{7680F2AD-A526-4841-8E82-CB079E36C401}"/>
</file>

<file path=customXml/itemProps3.xml><?xml version="1.0" encoding="utf-8"?>
<ds:datastoreItem xmlns:ds="http://schemas.openxmlformats.org/officeDocument/2006/customXml" ds:itemID="{11C7E649-4E74-477F-A460-3FCF0435E941}"/>
</file>

<file path=docProps/app.xml><?xml version="1.0" encoding="utf-8"?>
<Properties xmlns="http://schemas.openxmlformats.org/officeDocument/2006/extended-properties" xmlns:vt="http://schemas.openxmlformats.org/officeDocument/2006/docPropsVTypes">
  <Template>CASELLA PRESENTATION SLIDES MASTER Nov16</Template>
  <TotalTime>0</TotalTime>
  <Words>1805</Words>
  <Application>Microsoft Office PowerPoint</Application>
  <PresentationFormat>Custom</PresentationFormat>
  <Paragraphs>230</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-apple-system</vt:lpstr>
      <vt:lpstr>Aptos</vt:lpstr>
      <vt:lpstr>Arial</vt:lpstr>
      <vt:lpstr>Calibri</vt:lpstr>
      <vt:lpstr>Dubai</vt:lpstr>
      <vt:lpstr>GDS Transport</vt:lpstr>
      <vt:lpstr>Google Sans</vt:lpstr>
      <vt:lpstr>Casella Template 2016</vt:lpstr>
      <vt:lpstr>5_Casella Template 2016</vt:lpstr>
      <vt:lpstr>PowerPoint Presentation</vt:lpstr>
      <vt:lpstr>Webinar outline </vt:lpstr>
      <vt:lpstr>Eight Steps to Manage</vt:lpstr>
      <vt:lpstr>Risks</vt:lpstr>
      <vt:lpstr>HSG248 – Air Sampling Principle</vt:lpstr>
      <vt:lpstr>IOM Sampler</vt:lpstr>
      <vt:lpstr>Pump Considerations</vt:lpstr>
      <vt:lpstr>IOM Sampler</vt:lpstr>
      <vt:lpstr>PowerPoint Presentation</vt:lpstr>
      <vt:lpstr>Apex 2 IS – High Wearer Acceptance</vt:lpstr>
      <vt:lpstr>IOM Sampler</vt:lpstr>
      <vt:lpstr>Sampling Regimes HSG248</vt:lpstr>
      <vt:lpstr>IOM Sampler</vt:lpstr>
      <vt:lpstr>IOM Sampler</vt:lpstr>
      <vt:lpstr>Vortex3 – Meeting the application challenges</vt:lpstr>
      <vt:lpstr>HSE’s Next move </vt:lpstr>
      <vt:lpstr>Questions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Turney, Tim</dc:creator>
  <cp:lastModifiedBy>Kelly-Anne Smith</cp:lastModifiedBy>
  <cp:revision>62</cp:revision>
  <cp:lastPrinted>2016-08-05T11:23:07Z</cp:lastPrinted>
  <dcterms:created xsi:type="dcterms:W3CDTF">2020-09-25T07:30:07Z</dcterms:created>
  <dcterms:modified xsi:type="dcterms:W3CDTF">2025-11-25T12:07:55Z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0x010100572ACDB399649C4298C5E272D2619440</vt:lpwstr>
  </property>
</Properties>
</file>